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8"/>
  </p:notesMasterIdLst>
  <p:sldIdLst>
    <p:sldId id="484" r:id="rId2"/>
    <p:sldId id="353" r:id="rId3"/>
    <p:sldId id="354" r:id="rId4"/>
    <p:sldId id="355" r:id="rId5"/>
    <p:sldId id="430" r:id="rId6"/>
    <p:sldId id="431" r:id="rId7"/>
  </p:sldIdLst>
  <p:sldSz cx="12192000" cy="6858000"/>
  <p:notesSz cx="6858000" cy="9144000"/>
  <p:custDataLst>
    <p:tags r:id="rId9"/>
  </p:custDataLst>
  <p:defaultTextStyle>
    <a:defPPr>
      <a:defRPr lang="en-US"/>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y" initials="J" lastIdx="1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99FF33"/>
    <a:srgbClr val="0099FF"/>
    <a:srgbClr val="FFCC99"/>
    <a:srgbClr val="0C25B4"/>
    <a:srgbClr val="E15905"/>
    <a:srgbClr val="F79646"/>
    <a:srgbClr val="EF7511"/>
    <a:srgbClr val="F6991C"/>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17" autoAdjust="0"/>
    <p:restoredTop sz="94061" autoAdjust="0"/>
  </p:normalViewPr>
  <p:slideViewPr>
    <p:cSldViewPr snapToGrid="0">
      <p:cViewPr varScale="1">
        <p:scale>
          <a:sx n="64" d="100"/>
          <a:sy n="64" d="100"/>
        </p:scale>
        <p:origin x="634" y="58"/>
      </p:cViewPr>
      <p:guideLst>
        <p:guide orient="horz" pos="2160"/>
        <p:guide pos="3840"/>
      </p:guideLst>
    </p:cSldViewPr>
  </p:slideViewPr>
  <p:outlineViewPr>
    <p:cViewPr>
      <p:scale>
        <a:sx n="33" d="100"/>
        <a:sy n="33" d="100"/>
      </p:scale>
      <p:origin x="0" y="6931"/>
    </p:cViewPr>
  </p:outlin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tags" Target="tags/tag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A25E7B-E03C-4EF9-995E-704372ABF00A}" type="datetimeFigureOut">
              <a:rPr lang="en-US" smtClean="0"/>
              <a:pPr/>
              <a:t>5/10/2016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61FD42-6CE5-49A6-93F4-C3D37AB06F4F}" type="slidenum">
              <a:rPr lang="en-US" smtClean="0"/>
              <a:pPr/>
              <a:t>‹#›</a:t>
            </a:fld>
            <a:endParaRPr lang="en-US"/>
          </a:p>
        </p:txBody>
      </p:sp>
    </p:spTree>
    <p:extLst>
      <p:ext uri="{BB962C8B-B14F-4D97-AF65-F5344CB8AC3E}">
        <p14:creationId xmlns:p14="http://schemas.microsoft.com/office/powerpoint/2010/main" val="798191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A7FE0109-7E3A-4A9E-9489-F2BFEDECCDB6}" type="datetimeFigureOut">
              <a:rPr lang="en-US"/>
              <a:pPr>
                <a:defRPr/>
              </a:pPr>
              <a:t>5/10/2016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06771C2-F09B-46C2-961B-33F60AAB34EE}"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77AD6BB-8085-482E-B35A-0E10DA22AA1D}" type="datetimeFigureOut">
              <a:rPr lang="en-US"/>
              <a:pPr>
                <a:defRPr/>
              </a:pPr>
              <a:t>5/10/2016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552CE85-BF72-4FBC-B56A-A67631E47120}"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D808759-AE7C-4207-AD8F-2AE765D31FEC}" type="datetimeFigureOut">
              <a:rPr lang="en-US"/>
              <a:pPr>
                <a:defRPr/>
              </a:pPr>
              <a:t>5/10/2016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6A5B035-00B6-4AD7-AE3B-34DEE19A4B44}"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1F8C1E9-5E8C-4912-8D48-F1A0189A5017}" type="datetimeFigureOut">
              <a:rPr lang="en-US"/>
              <a:pPr>
                <a:defRPr/>
              </a:pPr>
              <a:t>5/10/2016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4C9ED5B-AC2C-485C-9A62-92D5F8BAF832}"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A903C45-A874-4F58-AABC-54CEDA02FA03}" type="datetimeFigureOut">
              <a:rPr lang="en-US"/>
              <a:pPr>
                <a:defRPr/>
              </a:pPr>
              <a:t>5/10/2016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5588FCA-EC29-4FBD-83AA-533086BC3852}"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B1A7D47B-6978-46A1-9D54-F7722D0137E3}" type="datetimeFigureOut">
              <a:rPr lang="en-US"/>
              <a:pPr>
                <a:defRPr/>
              </a:pPr>
              <a:t>5/10/2016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C33D489-4DDD-49F7-B7F4-95AAB491BBC3}"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DB2D8A86-A0AF-496E-A767-3DE77B7EDA8C}" type="datetimeFigureOut">
              <a:rPr lang="en-US"/>
              <a:pPr>
                <a:defRPr/>
              </a:pPr>
              <a:t>5/10/2016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84F23136-3349-4EF4-96C1-139B29C66C6F}"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38F1D22-432E-4784-A4EF-671186FF5651}" type="datetimeFigureOut">
              <a:rPr lang="en-US"/>
              <a:pPr>
                <a:defRPr/>
              </a:pPr>
              <a:t>5/10/2016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EA712927-608B-4187-8B42-7E6D02C3BC08}"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1B28ED8-4DB2-479E-B306-BC1B41F1035C}" type="datetimeFigureOut">
              <a:rPr lang="en-US"/>
              <a:pPr>
                <a:defRPr/>
              </a:pPr>
              <a:t>5/10/2016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7F801892-EE6F-4BB9-9E3C-212BB26E9EB1}"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EF483DD-8D64-4DA1-B67F-8159980699B7}" type="datetimeFigureOut">
              <a:rPr lang="en-US"/>
              <a:pPr>
                <a:defRPr/>
              </a:pPr>
              <a:t>5/10/2016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724677BF-6608-4335-9806-34AF51EFF4D1}"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4E8F507-0A1C-4638-BAFD-3DFEB2D6017A}" type="datetimeFigureOut">
              <a:rPr lang="en-US"/>
              <a:pPr>
                <a:defRPr/>
              </a:pPr>
              <a:t>5/10/2016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7A39EA8-2125-4A67-918C-121D4F724A1D}"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diagBrick">
          <a:fgClr>
            <a:schemeClr val="accent5">
              <a:lumMod val="20000"/>
              <a:lumOff val="80000"/>
            </a:schemeClr>
          </a:fgClr>
          <a:bgClr>
            <a:schemeClr val="accent5">
              <a:lumMod val="40000"/>
              <a:lumOff val="60000"/>
            </a:schemeClr>
          </a:bgClr>
        </a:patt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609600" y="1600200"/>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AEA37013-437B-4F03-A802-3799416D966B}" type="datetimeFigureOut">
              <a:rPr lang="en-US"/>
              <a:pPr>
                <a:defRPr/>
              </a:pPr>
              <a:t>5/10/2016</a:t>
            </a:fld>
            <a:endParaRPr lang="en-US"/>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7192EA63-A010-4BD2-A118-22E14F4B7604}"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solidFill>
            <a:srgbClr val="0C25B4">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Title 1"/>
          <p:cNvSpPr txBox="1">
            <a:spLocks/>
          </p:cNvSpPr>
          <p:nvPr/>
        </p:nvSpPr>
        <p:spPr>
          <a:xfrm>
            <a:off x="438150" y="2862342"/>
            <a:ext cx="11315700" cy="1470025"/>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Bef>
                <a:spcPts val="2400"/>
              </a:spcBef>
              <a:spcAft>
                <a:spcPts val="0"/>
              </a:spcAft>
              <a:defRPr/>
            </a:pPr>
            <a:r>
              <a:rPr lang="en-US" sz="4800" spc="300" dirty="0" smtClean="0">
                <a:solidFill>
                  <a:srgbClr val="00FFFF"/>
                </a:solidFill>
                <a:effectLst>
                  <a:outerShdw blurRad="38100" dist="38100" dir="2700000" algn="tl">
                    <a:srgbClr val="000000">
                      <a:alpha val="43137"/>
                    </a:srgbClr>
                  </a:outerShdw>
                </a:effectLst>
                <a:latin typeface="Bookman Old Style" pitchFamily="18" charset="0"/>
              </a:rPr>
              <a:t>Writing a Letter </a:t>
            </a:r>
            <a:br>
              <a:rPr lang="en-US" sz="4800" spc="300" dirty="0" smtClean="0">
                <a:solidFill>
                  <a:srgbClr val="00FFFF"/>
                </a:solidFill>
                <a:effectLst>
                  <a:outerShdw blurRad="38100" dist="38100" dir="2700000" algn="tl">
                    <a:srgbClr val="000000">
                      <a:alpha val="43137"/>
                    </a:srgbClr>
                  </a:outerShdw>
                </a:effectLst>
                <a:latin typeface="Bookman Old Style" pitchFamily="18" charset="0"/>
              </a:rPr>
            </a:br>
            <a:r>
              <a:rPr lang="en-US" sz="4800" spc="300" dirty="0" smtClean="0">
                <a:solidFill>
                  <a:srgbClr val="00FFFF"/>
                </a:solidFill>
                <a:effectLst>
                  <a:outerShdw blurRad="38100" dist="38100" dir="2700000" algn="tl">
                    <a:srgbClr val="000000">
                      <a:alpha val="43137"/>
                    </a:srgbClr>
                  </a:outerShdw>
                </a:effectLst>
                <a:latin typeface="Bookman Old Style" pitchFamily="18" charset="0"/>
              </a:rPr>
              <a:t>Providing Information</a:t>
            </a:r>
            <a:endParaRPr lang="en-US" sz="4800" spc="300" dirty="0">
              <a:solidFill>
                <a:srgbClr val="00FFFF"/>
              </a:solidFill>
              <a:effectLst>
                <a:outerShdw blurRad="38100" dist="38100" dir="2700000" algn="tl">
                  <a:srgbClr val="000000">
                    <a:alpha val="43137"/>
                  </a:srgbClr>
                </a:outerShdw>
              </a:effectLst>
              <a:latin typeface="Bookman Old Style" pitchFamily="18" charset="0"/>
            </a:endParaRPr>
          </a:p>
        </p:txBody>
      </p:sp>
      <p:sp>
        <p:nvSpPr>
          <p:cNvPr id="6" name="Title 1"/>
          <p:cNvSpPr txBox="1">
            <a:spLocks/>
          </p:cNvSpPr>
          <p:nvPr/>
        </p:nvSpPr>
        <p:spPr>
          <a:xfrm>
            <a:off x="1733550" y="836070"/>
            <a:ext cx="8772525" cy="1470025"/>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en-US" sz="4800" spc="300" dirty="0">
                <a:solidFill>
                  <a:srgbClr val="F6991C"/>
                </a:solidFill>
                <a:effectLst>
                  <a:outerShdw blurRad="38100" dist="38100" dir="2700000" algn="tl">
                    <a:srgbClr val="000000">
                      <a:alpha val="43137"/>
                    </a:srgbClr>
                  </a:outerShdw>
                </a:effectLst>
                <a:latin typeface="Bookman Old Style" pitchFamily="18" charset="0"/>
              </a:rPr>
              <a:t>Writing Clear, Effective Business Letters</a:t>
            </a:r>
          </a:p>
        </p:txBody>
      </p:sp>
      <p:sp>
        <p:nvSpPr>
          <p:cNvPr id="9" name="Title 1"/>
          <p:cNvSpPr txBox="1">
            <a:spLocks/>
          </p:cNvSpPr>
          <p:nvPr/>
        </p:nvSpPr>
        <p:spPr>
          <a:xfrm>
            <a:off x="1838528" y="5387975"/>
            <a:ext cx="9144000" cy="14700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2400" spc="300" dirty="0" smtClean="0">
                <a:solidFill>
                  <a:srgbClr val="F6991C"/>
                </a:solidFill>
                <a:effectLst>
                  <a:outerShdw blurRad="38100" dist="38100" dir="2700000" algn="tl">
                    <a:srgbClr val="000000">
                      <a:alpha val="43137"/>
                    </a:srgbClr>
                  </a:outerShdw>
                </a:effectLst>
                <a:latin typeface="Bookman Old Style" pitchFamily="18" charset="0"/>
              </a:rPr>
              <a:t>The Business Writing Center</a:t>
            </a:r>
            <a:r>
              <a:rPr lang="en-US" sz="1200" spc="300" dirty="0" smtClean="0">
                <a:solidFill>
                  <a:srgbClr val="F6991C"/>
                </a:solidFill>
                <a:effectLst>
                  <a:outerShdw blurRad="38100" dist="38100" dir="2700000" algn="tl">
                    <a:srgbClr val="000000">
                      <a:alpha val="43137"/>
                    </a:srgbClr>
                  </a:outerShdw>
                </a:effectLst>
                <a:latin typeface="Bookman Old Style" pitchFamily="18" charset="0"/>
              </a:rPr>
              <a:t/>
            </a:r>
            <a:br>
              <a:rPr lang="en-US" sz="1200" spc="300" dirty="0" smtClean="0">
                <a:solidFill>
                  <a:srgbClr val="F6991C"/>
                </a:solidFill>
                <a:effectLst>
                  <a:outerShdw blurRad="38100" dist="38100" dir="2700000" algn="tl">
                    <a:srgbClr val="000000">
                      <a:alpha val="43137"/>
                    </a:srgbClr>
                  </a:outerShdw>
                </a:effectLst>
                <a:latin typeface="Bookman Old Style" pitchFamily="18" charset="0"/>
              </a:rPr>
            </a:br>
            <a:r>
              <a:rPr lang="en-US" sz="1800" spc="300" dirty="0" smtClean="0">
                <a:solidFill>
                  <a:srgbClr val="F6991C"/>
                </a:solidFill>
                <a:effectLst>
                  <a:outerShdw blurRad="38100" dist="38100" dir="2700000" algn="tl">
                    <a:srgbClr val="000000">
                      <a:alpha val="43137"/>
                    </a:srgbClr>
                  </a:outerShdw>
                </a:effectLst>
                <a:latin typeface="Bookman Old Style" pitchFamily="18" charset="0"/>
              </a:rPr>
              <a:t>http://businesswriting.com</a:t>
            </a:r>
            <a:endParaRPr lang="en-US" sz="1800" spc="300" dirty="0">
              <a:solidFill>
                <a:schemeClr val="accent5">
                  <a:lumMod val="60000"/>
                  <a:lumOff val="40000"/>
                </a:schemeClr>
              </a:solidFill>
              <a:latin typeface="Bookman Old Style" pitchFamily="18" charset="0"/>
            </a:endParaRPr>
          </a:p>
        </p:txBody>
      </p:sp>
    </p:spTree>
    <p:extLst>
      <p:ext uri="{BB962C8B-B14F-4D97-AF65-F5344CB8AC3E}">
        <p14:creationId xmlns:p14="http://schemas.microsoft.com/office/powerpoint/2010/main" val="9131530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up)">
                                      <p:cBhvr>
                                        <p:cTn id="7" dur="1000"/>
                                        <p:tgtEl>
                                          <p:spTgt spid="4">
                                            <p:txEl>
                                              <p:pRg st="0" end="0"/>
                                            </p:txEl>
                                          </p:spTgt>
                                        </p:tgtEl>
                                      </p:cBhvr>
                                    </p:animEffect>
                                  </p:childTnLst>
                                </p:cTn>
                              </p:par>
                            </p:childTnLst>
                          </p:cTn>
                        </p:par>
                        <p:par>
                          <p:cTn id="8" fill="hold">
                            <p:stCondLst>
                              <p:cond delay="1000"/>
                            </p:stCondLst>
                            <p:childTnLst>
                              <p:par>
                                <p:cTn id="9" presetID="47"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7" presetClass="entr" presetSubtype="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60024"/>
            <a:ext cx="12192000" cy="1470025"/>
          </a:xfrm>
        </p:spPr>
        <p:txBody>
          <a:bodyPr rtlCol="0">
            <a:noAutofit/>
          </a:bodyPr>
          <a:lstStyle/>
          <a:p>
            <a:pPr eaLnBrk="1" fontAlgn="auto" hangingPunct="1">
              <a:spcAft>
                <a:spcPts val="0"/>
              </a:spcAft>
              <a:defRPr/>
            </a:pPr>
            <a:r>
              <a:rPr lang="en-US" sz="4800" spc="225" dirty="0">
                <a:solidFill>
                  <a:srgbClr val="B85900"/>
                </a:solidFill>
                <a:effectLst>
                  <a:outerShdw blurRad="38100" dist="38100" dir="2700000" algn="tl">
                    <a:srgbClr val="000000">
                      <a:alpha val="43137"/>
                    </a:srgbClr>
                  </a:outerShdw>
                </a:effectLst>
                <a:latin typeface="Bookman Old Style" pitchFamily="18" charset="0"/>
              </a:rPr>
              <a:t>Focus on Three Tasks</a:t>
            </a:r>
          </a:p>
        </p:txBody>
      </p:sp>
      <p:sp>
        <p:nvSpPr>
          <p:cNvPr id="6" name="Subtitle 5"/>
          <p:cNvSpPr>
            <a:spLocks noGrp="1"/>
          </p:cNvSpPr>
          <p:nvPr>
            <p:ph type="subTitle" idx="1"/>
          </p:nvPr>
        </p:nvSpPr>
        <p:spPr>
          <a:xfrm>
            <a:off x="1320800" y="2026351"/>
            <a:ext cx="9753600" cy="3505200"/>
          </a:xfrm>
        </p:spPr>
        <p:txBody>
          <a:bodyPr rtlCol="0">
            <a:normAutofit/>
          </a:bodyPr>
          <a:lstStyle/>
          <a:p>
            <a:pPr lvl="3" indent="-304792" algn="l" eaLnBrk="1" fontAlgn="auto" hangingPunct="1">
              <a:spcAft>
                <a:spcPts val="0"/>
              </a:spcAft>
              <a:buFont typeface="Arial" panose="020B0604020202020204" pitchFamily="34" charset="0"/>
              <a:buChar char="•"/>
              <a:defRPr/>
            </a:pPr>
            <a:r>
              <a:rPr lang="en-US" sz="3200" dirty="0" smtClean="0">
                <a:solidFill>
                  <a:schemeClr val="tx1"/>
                </a:solidFill>
              </a:rPr>
              <a:t>Prepare </a:t>
            </a:r>
            <a:r>
              <a:rPr lang="en-US" sz="3200" dirty="0">
                <a:solidFill>
                  <a:schemeClr val="tx1"/>
                </a:solidFill>
              </a:rPr>
              <a:t>the reader to receive the information with understanding.</a:t>
            </a:r>
          </a:p>
          <a:p>
            <a:pPr lvl="3" indent="-304792" algn="l" eaLnBrk="1" fontAlgn="auto" hangingPunct="1">
              <a:spcAft>
                <a:spcPts val="0"/>
              </a:spcAft>
              <a:buFont typeface="Arial" panose="020B0604020202020204" pitchFamily="34" charset="0"/>
              <a:buChar char="•"/>
              <a:defRPr/>
            </a:pPr>
            <a:r>
              <a:rPr lang="en-US" sz="3200" dirty="0">
                <a:solidFill>
                  <a:schemeClr val="tx1"/>
                </a:solidFill>
              </a:rPr>
              <a:t>Convey the information successfully.</a:t>
            </a:r>
          </a:p>
          <a:p>
            <a:pPr lvl="3" indent="-304792" algn="l" eaLnBrk="1" fontAlgn="auto" hangingPunct="1">
              <a:spcAft>
                <a:spcPts val="0"/>
              </a:spcAft>
              <a:buFont typeface="Arial" panose="020B0604020202020204" pitchFamily="34" charset="0"/>
              <a:buChar char="•"/>
              <a:defRPr/>
            </a:pPr>
            <a:r>
              <a:rPr lang="en-US" sz="3200" dirty="0">
                <a:solidFill>
                  <a:schemeClr val="tx1"/>
                </a:solidFill>
              </a:rPr>
              <a:t>Write clearly and effectively.</a:t>
            </a:r>
          </a:p>
          <a:p>
            <a:pPr eaLnBrk="1" fontAlgn="auto" hangingPunct="1">
              <a:spcAft>
                <a:spcPts val="0"/>
              </a:spcAft>
              <a:buFont typeface="Arial" panose="020B0604020202020204" pitchFamily="34" charset="0"/>
              <a:buNone/>
              <a:defRPr/>
            </a:pPr>
            <a:endParaRPr lang="en-US" dirty="0"/>
          </a:p>
        </p:txBody>
      </p:sp>
    </p:spTree>
    <p:custDataLst>
      <p:tags r:id="rId1"/>
    </p:custDataLst>
    <p:extLst>
      <p:ext uri="{BB962C8B-B14F-4D97-AF65-F5344CB8AC3E}">
        <p14:creationId xmlns:p14="http://schemas.microsoft.com/office/powerpoint/2010/main" val="2019352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iterate type="wd">
                                    <p:tmPct val="10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iterate type="wd">
                                    <p:tmPct val="10000"/>
                                  </p:iterate>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iterate type="wd">
                                    <p:tmPct val="10000"/>
                                  </p:iterate>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2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320800" y="2274705"/>
            <a:ext cx="9753600" cy="3505200"/>
          </a:xfrm>
        </p:spPr>
        <p:txBody>
          <a:bodyPr rtlCol="0">
            <a:normAutofit lnSpcReduction="10000"/>
          </a:bodyPr>
          <a:lstStyle/>
          <a:p>
            <a:pPr algn="l" eaLnBrk="1" fontAlgn="auto" hangingPunct="1">
              <a:spcAft>
                <a:spcPts val="800"/>
              </a:spcAft>
              <a:buFont typeface="Arial" panose="020B0604020202020204" pitchFamily="34" charset="0"/>
              <a:buNone/>
              <a:defRPr/>
            </a:pPr>
            <a:r>
              <a:rPr lang="en-US" dirty="0" smtClean="0">
                <a:solidFill>
                  <a:schemeClr val="tx1"/>
                </a:solidFill>
              </a:rPr>
              <a:t>The example letter is from Julie Castle, senior analyst at a management consulting firm, to Patrice McLaughlin, at Silverstein Hotels and Resorts.  </a:t>
            </a:r>
          </a:p>
          <a:p>
            <a:pPr algn="l" eaLnBrk="1" fontAlgn="auto" hangingPunct="1">
              <a:spcAft>
                <a:spcPts val="800"/>
              </a:spcAft>
              <a:buFont typeface="Arial" panose="020B0604020202020204" pitchFamily="34" charset="0"/>
              <a:buNone/>
              <a:defRPr/>
            </a:pPr>
            <a:r>
              <a:rPr lang="en-US" dirty="0" smtClean="0">
                <a:solidFill>
                  <a:schemeClr val="tx1"/>
                </a:solidFill>
              </a:rPr>
              <a:t>Patrice asked Julie’s firm to find out what they could about Glastonbury Hotels’ plans to build hotels in the Asian market.  This letter contains the results of her research.</a:t>
            </a:r>
            <a:endParaRPr lang="en-US" dirty="0">
              <a:solidFill>
                <a:schemeClr val="tx1"/>
              </a:solidFill>
            </a:endParaRPr>
          </a:p>
        </p:txBody>
      </p:sp>
      <p:sp>
        <p:nvSpPr>
          <p:cNvPr id="8" name="Title 1"/>
          <p:cNvSpPr>
            <a:spLocks noGrp="1"/>
          </p:cNvSpPr>
          <p:nvPr>
            <p:ph type="ctrTitle"/>
          </p:nvPr>
        </p:nvSpPr>
        <p:spPr>
          <a:xfrm>
            <a:off x="0" y="347130"/>
            <a:ext cx="12192000" cy="1470025"/>
          </a:xfrm>
        </p:spPr>
        <p:txBody>
          <a:bodyPr rtlCol="0">
            <a:noAutofit/>
          </a:bodyPr>
          <a:lstStyle/>
          <a:p>
            <a:pPr eaLnBrk="1" fontAlgn="auto" hangingPunct="1">
              <a:spcAft>
                <a:spcPts val="0"/>
              </a:spcAft>
              <a:defRPr/>
            </a:pPr>
            <a:r>
              <a:rPr lang="en-US" sz="4800" spc="225" dirty="0">
                <a:solidFill>
                  <a:srgbClr val="B85900"/>
                </a:solidFill>
                <a:effectLst>
                  <a:outerShdw blurRad="38100" dist="38100" dir="2700000" algn="tl">
                    <a:srgbClr val="000000">
                      <a:alpha val="43137"/>
                    </a:srgbClr>
                  </a:outerShdw>
                </a:effectLst>
                <a:latin typeface="Bookman Old Style" pitchFamily="18" charset="0"/>
              </a:rPr>
              <a:t>The Example Case Study</a:t>
            </a:r>
          </a:p>
        </p:txBody>
      </p:sp>
    </p:spTree>
    <p:extLst>
      <p:ext uri="{BB962C8B-B14F-4D97-AF65-F5344CB8AC3E}">
        <p14:creationId xmlns:p14="http://schemas.microsoft.com/office/powerpoint/2010/main" val="2396124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3694113" cy="859809"/>
          </a:xfrm>
        </p:spPr>
        <p:txBody>
          <a:bodyPr rtlCol="0">
            <a:normAutofit/>
          </a:bodyPr>
          <a:lstStyle/>
          <a:p>
            <a:pPr marL="0" indent="0" algn="ctr" eaLnBrk="1" fontAlgn="auto" hangingPunct="1">
              <a:spcAft>
                <a:spcPts val="0"/>
              </a:spcAft>
              <a:buFont typeface="Arial" panose="020B0604020202020204" pitchFamily="34" charset="0"/>
              <a:buNone/>
              <a:defRPr/>
            </a:pPr>
            <a:r>
              <a:rPr lang="en-US" sz="2800" dirty="0">
                <a:solidFill>
                  <a:srgbClr val="B85900"/>
                </a:solidFill>
                <a:effectLst>
                  <a:outerShdw blurRad="38100" dist="38100" dir="2700000" algn="tl">
                    <a:srgbClr val="000000">
                      <a:alpha val="43137"/>
                    </a:srgbClr>
                  </a:outerShdw>
                </a:effectLst>
                <a:latin typeface="Bookman Old Style" pitchFamily="18" charset="0"/>
                <a:ea typeface="+mj-ea"/>
                <a:cs typeface="+mj-cs"/>
              </a:rPr>
              <a:t>Standard Opening</a:t>
            </a:r>
          </a:p>
        </p:txBody>
      </p:sp>
      <p:sp>
        <p:nvSpPr>
          <p:cNvPr id="5" name="Rectangle 4"/>
          <p:cNvSpPr/>
          <p:nvPr/>
        </p:nvSpPr>
        <p:spPr>
          <a:xfrm>
            <a:off x="3694113" y="0"/>
            <a:ext cx="84772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a:p>
        </p:txBody>
      </p:sp>
      <p:sp>
        <p:nvSpPr>
          <p:cNvPr id="6" name="TextBox 5"/>
          <p:cNvSpPr txBox="1"/>
          <p:nvPr/>
        </p:nvSpPr>
        <p:spPr>
          <a:xfrm>
            <a:off x="4775200" y="152400"/>
            <a:ext cx="6604000" cy="4626779"/>
          </a:xfrm>
          <a:prstGeom prst="rect">
            <a:avLst/>
          </a:prstGeom>
          <a:noFill/>
        </p:spPr>
        <p:txBody>
          <a:bodyPr>
            <a:spAutoFit/>
          </a:bodyPr>
          <a:lstStyle/>
          <a:p>
            <a:pPr eaLnBrk="1" fontAlgn="auto" hangingPunct="1">
              <a:spcBef>
                <a:spcPts val="0"/>
              </a:spcBef>
              <a:spcAft>
                <a:spcPts val="0"/>
              </a:spcAft>
              <a:defRPr/>
            </a:pPr>
            <a:r>
              <a:rPr lang="en-US" sz="5333" dirty="0" err="1">
                <a:latin typeface="Agency FB" pitchFamily="2" charset="0"/>
              </a:rPr>
              <a:t>Baney</a:t>
            </a:r>
            <a:r>
              <a:rPr lang="en-US" sz="5333" dirty="0">
                <a:latin typeface="Agency FB" pitchFamily="2" charset="0"/>
              </a:rPr>
              <a:t>, Frank, &amp; Plato, LLC</a:t>
            </a:r>
          </a:p>
          <a:p>
            <a:pPr algn="ctr" eaLnBrk="1" fontAlgn="auto" hangingPunct="1">
              <a:spcBef>
                <a:spcPts val="0"/>
              </a:spcBef>
              <a:spcAft>
                <a:spcPts val="0"/>
              </a:spcAft>
              <a:defRPr/>
            </a:pPr>
            <a:r>
              <a:rPr lang="en-US" sz="1333" dirty="0">
                <a:latin typeface="+mn-lt"/>
              </a:rPr>
              <a:t>2 West Mill Creek, </a:t>
            </a:r>
            <a:r>
              <a:rPr lang="en-US" sz="1333" dirty="0" err="1">
                <a:latin typeface="+mn-lt"/>
              </a:rPr>
              <a:t>Tuliptree</a:t>
            </a:r>
            <a:r>
              <a:rPr lang="en-US" sz="1333" dirty="0">
                <a:latin typeface="+mn-lt"/>
              </a:rPr>
              <a:t>, IL 61700 </a:t>
            </a:r>
            <a:r>
              <a:rPr lang="en-US" sz="1333" dirty="0" smtClean="0">
                <a:latin typeface="+mn-lt"/>
              </a:rPr>
              <a:t> ~ (815) </a:t>
            </a:r>
            <a:r>
              <a:rPr lang="en-US" sz="1333" dirty="0">
                <a:latin typeface="+mn-lt"/>
              </a:rPr>
              <a:t>432-9322</a:t>
            </a:r>
          </a:p>
          <a:p>
            <a:pPr eaLnBrk="1" fontAlgn="auto" hangingPunct="1">
              <a:spcBef>
                <a:spcPts val="0"/>
              </a:spcBef>
              <a:spcAft>
                <a:spcPts val="0"/>
              </a:spcAft>
              <a:defRPr/>
            </a:pPr>
            <a:r>
              <a:rPr lang="en-US" sz="2400" dirty="0">
                <a:latin typeface="+mn-lt"/>
              </a:rPr>
              <a:t> </a:t>
            </a:r>
          </a:p>
          <a:p>
            <a:pPr eaLnBrk="1" fontAlgn="auto" hangingPunct="1">
              <a:spcBef>
                <a:spcPts val="0"/>
              </a:spcBef>
              <a:spcAft>
                <a:spcPts val="0"/>
              </a:spcAft>
              <a:defRPr/>
            </a:pPr>
            <a:endParaRPr lang="en-US" sz="2400" dirty="0">
              <a:latin typeface="+mn-lt"/>
            </a:endParaRPr>
          </a:p>
          <a:p>
            <a:pPr eaLnBrk="1" fontAlgn="auto" hangingPunct="1">
              <a:spcBef>
                <a:spcPts val="0"/>
              </a:spcBef>
              <a:spcAft>
                <a:spcPts val="0"/>
              </a:spcAft>
              <a:defRPr/>
            </a:pPr>
            <a:r>
              <a:rPr lang="en-US" sz="2000" dirty="0" smtClean="0">
                <a:latin typeface="Times New Roman" panose="02020603050405020304" pitchFamily="18" charset="0"/>
                <a:cs typeface="Times New Roman" panose="02020603050405020304" pitchFamily="18" charset="0"/>
              </a:rPr>
              <a:t>October 1, 2015</a:t>
            </a:r>
            <a:endParaRPr lang="en-US" sz="2000" dirty="0">
              <a:latin typeface="Times New Roman" panose="02020603050405020304" pitchFamily="18" charset="0"/>
              <a:cs typeface="Times New Roman" panose="02020603050405020304" pitchFamily="18" charset="0"/>
            </a:endParaRPr>
          </a:p>
          <a:p>
            <a:pPr eaLnBrk="1" fontAlgn="auto" hangingPunct="1">
              <a:spcBef>
                <a:spcPts val="0"/>
              </a:spcBef>
              <a:spcAft>
                <a:spcPts val="0"/>
              </a:spcAft>
              <a:defRPr/>
            </a:pPr>
            <a:endParaRPr lang="en-US" sz="2000" dirty="0">
              <a:latin typeface="Times New Roman" panose="02020603050405020304" pitchFamily="18" charset="0"/>
              <a:cs typeface="Times New Roman" panose="02020603050405020304" pitchFamily="18" charset="0"/>
            </a:endParaRPr>
          </a:p>
          <a:p>
            <a:pPr eaLnBrk="1" fontAlgn="auto" hangingPunct="1">
              <a:spcBef>
                <a:spcPts val="0"/>
              </a:spcBef>
              <a:spcAft>
                <a:spcPts val="0"/>
              </a:spcAft>
              <a:defRPr/>
            </a:pPr>
            <a:endParaRPr lang="en-US" sz="2000" dirty="0">
              <a:latin typeface="Times New Roman" panose="02020603050405020304" pitchFamily="18" charset="0"/>
              <a:cs typeface="Times New Roman" panose="02020603050405020304" pitchFamily="18" charset="0"/>
            </a:endParaRPr>
          </a:p>
          <a:p>
            <a:pPr eaLnBrk="1" fontAlgn="auto" hangingPunct="1">
              <a:spcBef>
                <a:spcPts val="0"/>
              </a:spcBef>
              <a:spcAft>
                <a:spcPts val="0"/>
              </a:spcAft>
              <a:defRPr/>
            </a:pPr>
            <a:r>
              <a:rPr lang="en-US" sz="2000" dirty="0">
                <a:latin typeface="Times New Roman" panose="02020603050405020304" pitchFamily="18" charset="0"/>
                <a:cs typeface="Times New Roman" panose="02020603050405020304" pitchFamily="18" charset="0"/>
              </a:rPr>
              <a:t>Ms. Patrice McLaughlin</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Silverstein Hotels and Resorts</a:t>
            </a:r>
          </a:p>
          <a:p>
            <a:pPr eaLnBrk="1" fontAlgn="auto" hangingPunct="1">
              <a:spcBef>
                <a:spcPts val="0"/>
              </a:spcBef>
              <a:spcAft>
                <a:spcPts val="0"/>
              </a:spcAft>
              <a:defRPr/>
            </a:pPr>
            <a:r>
              <a:rPr lang="en-US" sz="2000" dirty="0">
                <a:latin typeface="Times New Roman" panose="02020603050405020304" pitchFamily="18" charset="0"/>
                <a:cs typeface="Times New Roman" panose="02020603050405020304" pitchFamily="18" charset="0"/>
              </a:rPr>
              <a:t>4326 Paradise Road</a:t>
            </a:r>
          </a:p>
          <a:p>
            <a:pPr eaLnBrk="1" fontAlgn="auto" hangingPunct="1">
              <a:spcBef>
                <a:spcPts val="0"/>
              </a:spcBef>
              <a:spcAft>
                <a:spcPts val="0"/>
              </a:spcAft>
              <a:defRPr/>
            </a:pPr>
            <a:r>
              <a:rPr lang="en-US" sz="2000" dirty="0">
                <a:latin typeface="Times New Roman" panose="02020603050405020304" pitchFamily="18" charset="0"/>
                <a:cs typeface="Times New Roman" panose="02020603050405020304" pitchFamily="18" charset="0"/>
              </a:rPr>
              <a:t>Las Vegas, NV 89169 </a:t>
            </a:r>
          </a:p>
          <a:p>
            <a:pPr eaLnBrk="1" fontAlgn="auto" hangingPunct="1">
              <a:spcBef>
                <a:spcPts val="0"/>
              </a:spcBef>
              <a:spcAft>
                <a:spcPts val="0"/>
              </a:spcAft>
              <a:defRPr/>
            </a:pPr>
            <a:endParaRPr lang="en-US" sz="2000" dirty="0">
              <a:latin typeface="Times New Roman" panose="02020603050405020304" pitchFamily="18" charset="0"/>
              <a:cs typeface="Times New Roman" panose="02020603050405020304" pitchFamily="18" charset="0"/>
            </a:endParaRPr>
          </a:p>
          <a:p>
            <a:pPr eaLnBrk="1" fontAlgn="auto" hangingPunct="1">
              <a:spcBef>
                <a:spcPts val="0"/>
              </a:spcBef>
              <a:spcAft>
                <a:spcPts val="0"/>
              </a:spcAft>
              <a:defRPr/>
            </a:pPr>
            <a:r>
              <a:rPr lang="en-US" sz="2000" dirty="0">
                <a:latin typeface="Times New Roman" panose="02020603050405020304" pitchFamily="18" charset="0"/>
                <a:cs typeface="Times New Roman" panose="02020603050405020304" pitchFamily="18" charset="0"/>
              </a:rPr>
              <a:t>Dear Ms. McLaughlin: </a:t>
            </a:r>
          </a:p>
        </p:txBody>
      </p:sp>
      <p:cxnSp>
        <p:nvCxnSpPr>
          <p:cNvPr id="8" name="Straight Connector 7"/>
          <p:cNvCxnSpPr/>
          <p:nvPr/>
        </p:nvCxnSpPr>
        <p:spPr>
          <a:xfrm rot="5400000">
            <a:off x="274638" y="3427412"/>
            <a:ext cx="6858000" cy="3175"/>
          </a:xfrm>
          <a:prstGeom prst="line">
            <a:avLst/>
          </a:prstGeom>
          <a:ln>
            <a:solidFill>
              <a:srgbClr val="E15905"/>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595340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par>
                          <p:cTn id="10" fill="hold" nodeType="afterGroup">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536" y="0"/>
            <a:ext cx="3854704" cy="1752600"/>
          </a:xfrm>
        </p:spPr>
        <p:txBody>
          <a:bodyPr rtlCol="0">
            <a:noAutofit/>
          </a:bodyPr>
          <a:lstStyle/>
          <a:p>
            <a:pPr marL="0" indent="0" algn="ctr" fontAlgn="auto">
              <a:spcAft>
                <a:spcPts val="0"/>
              </a:spcAft>
              <a:buNone/>
              <a:defRPr/>
            </a:pPr>
            <a:r>
              <a:rPr lang="en-US" sz="2400" dirty="0">
                <a:solidFill>
                  <a:srgbClr val="B85900"/>
                </a:solidFill>
                <a:effectLst>
                  <a:outerShdw blurRad="38100" dist="38100" dir="2700000" algn="tl">
                    <a:srgbClr val="000000">
                      <a:alpha val="43137"/>
                    </a:srgbClr>
                  </a:outerShdw>
                </a:effectLst>
                <a:latin typeface="Bookman Old Style" pitchFamily="18" charset="0"/>
                <a:ea typeface="+mj-ea"/>
                <a:cs typeface="+mj-cs"/>
              </a:rPr>
              <a:t>Prepare the Reader to Read with Understanding</a:t>
            </a:r>
          </a:p>
        </p:txBody>
      </p:sp>
      <p:sp>
        <p:nvSpPr>
          <p:cNvPr id="5" name="Rectangle 4"/>
          <p:cNvSpPr/>
          <p:nvPr/>
        </p:nvSpPr>
        <p:spPr>
          <a:xfrm>
            <a:off x="3694176" y="0"/>
            <a:ext cx="850392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a:p>
        </p:txBody>
      </p:sp>
      <p:sp>
        <p:nvSpPr>
          <p:cNvPr id="8" name="TextBox 7"/>
          <p:cNvSpPr txBox="1">
            <a:spLocks noChangeArrowheads="1"/>
          </p:cNvSpPr>
          <p:nvPr/>
        </p:nvSpPr>
        <p:spPr bwMode="auto">
          <a:xfrm>
            <a:off x="219456" y="1234440"/>
            <a:ext cx="3452884" cy="1682512"/>
          </a:xfrm>
          <a:prstGeom prst="rect">
            <a:avLst/>
          </a:prstGeom>
          <a:noFill/>
          <a:ln w="9525">
            <a:noFill/>
            <a:miter lim="800000"/>
            <a:headEnd/>
            <a:tailEnd/>
          </a:ln>
        </p:spPr>
        <p:txBody>
          <a:bodyPr wrap="square">
            <a:spAutoFit/>
          </a:bodyPr>
          <a:lstStyle/>
          <a:p>
            <a:pPr marL="303213" indent="-303213" eaLnBrk="1" hangingPunct="1">
              <a:spcBef>
                <a:spcPts val="800"/>
              </a:spcBef>
              <a:buFont typeface="Arial" charset="0"/>
              <a:buChar char="•"/>
            </a:pPr>
            <a:r>
              <a:rPr lang="en-US" altLang="en-US" dirty="0"/>
              <a:t>Introduce yourself.</a:t>
            </a:r>
          </a:p>
          <a:p>
            <a:pPr marL="303213" indent="-303213" eaLnBrk="1" hangingPunct="1">
              <a:spcBef>
                <a:spcPts val="800"/>
              </a:spcBef>
              <a:buFont typeface="Arial" charset="0"/>
              <a:buChar char="•"/>
            </a:pPr>
            <a:r>
              <a:rPr lang="en-US" altLang="en-US" dirty="0"/>
              <a:t>Explain why the reader is receiving this now.</a:t>
            </a:r>
          </a:p>
          <a:p>
            <a:pPr marL="303213" indent="-303213" eaLnBrk="1" hangingPunct="1">
              <a:spcBef>
                <a:spcPts val="800"/>
              </a:spcBef>
              <a:buFont typeface="Arial" charset="0"/>
              <a:buChar char="•"/>
            </a:pPr>
            <a:r>
              <a:rPr lang="en-US" altLang="en-US" dirty="0"/>
              <a:t>End by stating what is in the letter.</a:t>
            </a:r>
          </a:p>
        </p:txBody>
      </p:sp>
      <p:sp>
        <p:nvSpPr>
          <p:cNvPr id="9" name="TextBox 8"/>
          <p:cNvSpPr txBox="1">
            <a:spLocks noChangeArrowheads="1"/>
          </p:cNvSpPr>
          <p:nvPr/>
        </p:nvSpPr>
        <p:spPr bwMode="auto">
          <a:xfrm>
            <a:off x="4775200" y="1522413"/>
            <a:ext cx="6604000" cy="1938337"/>
          </a:xfrm>
          <a:prstGeom prst="rect">
            <a:avLst/>
          </a:prstGeom>
          <a:noFill/>
          <a:ln w="9525">
            <a:noFill/>
            <a:miter lim="800000"/>
            <a:headEnd/>
            <a:tailEnd/>
          </a:ln>
        </p:spPr>
        <p:txBody>
          <a:bodyPr>
            <a:spAutoFit/>
          </a:bodyPr>
          <a:lstStyle/>
          <a:p>
            <a:pPr eaLnBrk="1" hangingPunct="1"/>
            <a:r>
              <a:rPr lang="en-US" altLang="en-US" sz="2400" dirty="0">
                <a:latin typeface="Times New Roman" panose="02020603050405020304" pitchFamily="18" charset="0"/>
                <a:cs typeface="Times New Roman" panose="02020603050405020304" pitchFamily="18" charset="0"/>
              </a:rPr>
              <a:t>I am Julie Castle, one of the analysts with </a:t>
            </a:r>
            <a:r>
              <a:rPr lang="en-US" altLang="en-US" sz="2400" dirty="0" err="1">
                <a:latin typeface="Times New Roman" panose="02020603050405020304" pitchFamily="18" charset="0"/>
                <a:cs typeface="Times New Roman" panose="02020603050405020304" pitchFamily="18" charset="0"/>
              </a:rPr>
              <a:t>Baney</a:t>
            </a:r>
            <a:r>
              <a:rPr lang="en-US" altLang="en-US" sz="2400" dirty="0">
                <a:latin typeface="Times New Roman" panose="02020603050405020304" pitchFamily="18" charset="0"/>
                <a:cs typeface="Times New Roman" panose="02020603050405020304" pitchFamily="18" charset="0"/>
              </a:rPr>
              <a:t>, Frank, &amp; Plato, LLC.  You asked our company to provide information about Glastonbury Hotels’ plans to expand into the Asian market.  The results of our research follow.</a:t>
            </a:r>
          </a:p>
        </p:txBody>
      </p:sp>
      <p:cxnSp>
        <p:nvCxnSpPr>
          <p:cNvPr id="51" name="Straight Arrow Connector 50"/>
          <p:cNvCxnSpPr/>
          <p:nvPr/>
        </p:nvCxnSpPr>
        <p:spPr>
          <a:xfrm>
            <a:off x="4038163" y="1143000"/>
            <a:ext cx="812800" cy="4572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54" name="Straight Arrow Connector 53"/>
          <p:cNvCxnSpPr/>
          <p:nvPr/>
        </p:nvCxnSpPr>
        <p:spPr>
          <a:xfrm>
            <a:off x="6765867" y="1549400"/>
            <a:ext cx="812800" cy="4572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0" name="Straight Connector 9"/>
          <p:cNvCxnSpPr/>
          <p:nvPr/>
        </p:nvCxnSpPr>
        <p:spPr>
          <a:xfrm rot="5400000">
            <a:off x="274638" y="3427412"/>
            <a:ext cx="6858000" cy="3175"/>
          </a:xfrm>
          <a:prstGeom prst="line">
            <a:avLst/>
          </a:prstGeom>
          <a:ln>
            <a:solidFill>
              <a:srgbClr val="E15905"/>
            </a:solidFill>
          </a:ln>
        </p:spPr>
        <p:style>
          <a:lnRef idx="2">
            <a:schemeClr val="accent6"/>
          </a:lnRef>
          <a:fillRef idx="0">
            <a:schemeClr val="accent6"/>
          </a:fillRef>
          <a:effectRef idx="1">
            <a:schemeClr val="accent6"/>
          </a:effectRef>
          <a:fontRef idx="minor">
            <a:schemeClr val="tx1"/>
          </a:fontRef>
        </p:style>
      </p:cxnSp>
      <p:cxnSp>
        <p:nvCxnSpPr>
          <p:cNvPr id="15" name="Straight Connector 14"/>
          <p:cNvCxnSpPr/>
          <p:nvPr/>
        </p:nvCxnSpPr>
        <p:spPr>
          <a:xfrm>
            <a:off x="9768469" y="3006160"/>
            <a:ext cx="136044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895382" y="3398311"/>
            <a:ext cx="265176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300151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500"/>
                                        <p:tgtEl>
                                          <p:spTgt spid="9"/>
                                        </p:tgtEl>
                                      </p:cBhvr>
                                    </p:animEffect>
                                  </p:childTnLst>
                                </p:cTn>
                              </p:par>
                            </p:childTnLst>
                          </p:cTn>
                        </p:par>
                      </p:childTnLst>
                    </p:cTn>
                  </p:par>
                  <p:par>
                    <p:cTn id="12" fill="hold">
                      <p:stCondLst>
                        <p:cond delay="indefinite"/>
                      </p:stCondLst>
                      <p:childTnLst>
                        <p:par>
                          <p:cTn id="13" fill="hold" nodeType="afterGroup">
                            <p:stCondLst>
                              <p:cond delay="0"/>
                            </p:stCondLst>
                            <p:childTnLst>
                              <p:par>
                                <p:cTn id="14" presetID="10" presetClass="entr" presetSubtype="0" fill="hold" nodeType="click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fade">
                                      <p:cBhvr>
                                        <p:cTn id="16" dur="500"/>
                                        <p:tgtEl>
                                          <p:spTgt spid="8">
                                            <p:txEl>
                                              <p:pRg st="0" end="0"/>
                                            </p:txEl>
                                          </p:spTgt>
                                        </p:tgtEl>
                                      </p:cBhvr>
                                    </p:animEffect>
                                  </p:childTnLst>
                                </p:cTn>
                              </p:par>
                            </p:childTnLst>
                          </p:cTn>
                        </p:par>
                        <p:par>
                          <p:cTn id="17" fill="hold" nodeType="afterGroup">
                            <p:stCondLst>
                              <p:cond delay="500"/>
                            </p:stCondLst>
                            <p:childTnLst>
                              <p:par>
                                <p:cTn id="18" presetID="22" presetClass="entr" presetSubtype="1" fill="hold" nodeType="after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wipe(up)">
                                      <p:cBhvr>
                                        <p:cTn id="20" dur="500"/>
                                        <p:tgtEl>
                                          <p:spTgt spid="5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xit" presetSubtype="4" fill="hold" nodeType="clickEffect">
                                  <p:stCondLst>
                                    <p:cond delay="0"/>
                                  </p:stCondLst>
                                  <p:childTnLst>
                                    <p:animEffect transition="out" filter="wipe(down)">
                                      <p:cBhvr>
                                        <p:cTn id="24" dur="500"/>
                                        <p:tgtEl>
                                          <p:spTgt spid="51"/>
                                        </p:tgtEl>
                                      </p:cBhvr>
                                    </p:animEffect>
                                    <p:set>
                                      <p:cBhvr>
                                        <p:cTn id="25" dur="1" fill="hold">
                                          <p:stCondLst>
                                            <p:cond delay="499"/>
                                          </p:stCondLst>
                                        </p:cTn>
                                        <p:tgtEl>
                                          <p:spTgt spid="51"/>
                                        </p:tgtEl>
                                        <p:attrNameLst>
                                          <p:attrName>style.visibility</p:attrName>
                                        </p:attrNameLst>
                                      </p:cBhvr>
                                      <p:to>
                                        <p:strVal val="hidden"/>
                                      </p:to>
                                    </p:set>
                                  </p:childTnLst>
                                </p:cTn>
                              </p:par>
                            </p:childTnLst>
                          </p:cTn>
                        </p:par>
                        <p:par>
                          <p:cTn id="26" fill="hold" nodeType="afterGroup">
                            <p:stCondLst>
                              <p:cond delay="500"/>
                            </p:stCondLst>
                            <p:childTnLst>
                              <p:par>
                                <p:cTn id="27" presetID="10" presetClass="entr" presetSubtype="0" fill="hold" nodeType="afterEffect">
                                  <p:stCondLst>
                                    <p:cond delay="0"/>
                                  </p:stCondLst>
                                  <p:childTnLst>
                                    <p:set>
                                      <p:cBhvr>
                                        <p:cTn id="28" dur="1" fill="hold">
                                          <p:stCondLst>
                                            <p:cond delay="0"/>
                                          </p:stCondLst>
                                        </p:cTn>
                                        <p:tgtEl>
                                          <p:spTgt spid="8">
                                            <p:txEl>
                                              <p:pRg st="1" end="1"/>
                                            </p:txEl>
                                          </p:spTgt>
                                        </p:tgtEl>
                                        <p:attrNameLst>
                                          <p:attrName>style.visibility</p:attrName>
                                        </p:attrNameLst>
                                      </p:cBhvr>
                                      <p:to>
                                        <p:strVal val="visible"/>
                                      </p:to>
                                    </p:set>
                                    <p:animEffect transition="in" filter="fade">
                                      <p:cBhvr>
                                        <p:cTn id="29" dur="500"/>
                                        <p:tgtEl>
                                          <p:spTgt spid="8">
                                            <p:txEl>
                                              <p:pRg st="1" end="1"/>
                                            </p:txEl>
                                          </p:spTgt>
                                        </p:tgtEl>
                                      </p:cBhvr>
                                    </p:animEffect>
                                  </p:childTnLst>
                                </p:cTn>
                              </p:par>
                            </p:childTnLst>
                          </p:cTn>
                        </p:par>
                        <p:par>
                          <p:cTn id="30" fill="hold" nodeType="afterGroup">
                            <p:stCondLst>
                              <p:cond delay="1000"/>
                            </p:stCondLst>
                            <p:childTnLst>
                              <p:par>
                                <p:cTn id="31" presetID="22" presetClass="entr" presetSubtype="1" fill="hold" nodeType="afterEffect">
                                  <p:stCondLst>
                                    <p:cond delay="0"/>
                                  </p:stCondLst>
                                  <p:childTnLst>
                                    <p:set>
                                      <p:cBhvr>
                                        <p:cTn id="32" dur="1" fill="hold">
                                          <p:stCondLst>
                                            <p:cond delay="0"/>
                                          </p:stCondLst>
                                        </p:cTn>
                                        <p:tgtEl>
                                          <p:spTgt spid="54"/>
                                        </p:tgtEl>
                                        <p:attrNameLst>
                                          <p:attrName>style.visibility</p:attrName>
                                        </p:attrNameLst>
                                      </p:cBhvr>
                                      <p:to>
                                        <p:strVal val="visible"/>
                                      </p:to>
                                    </p:set>
                                    <p:animEffect transition="in" filter="wipe(up)">
                                      <p:cBhvr>
                                        <p:cTn id="33" dur="500"/>
                                        <p:tgtEl>
                                          <p:spTgt spid="54"/>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xit" presetSubtype="4" fill="hold" nodeType="clickEffect">
                                  <p:stCondLst>
                                    <p:cond delay="0"/>
                                  </p:stCondLst>
                                  <p:childTnLst>
                                    <p:animEffect transition="out" filter="wipe(down)">
                                      <p:cBhvr>
                                        <p:cTn id="37" dur="500"/>
                                        <p:tgtEl>
                                          <p:spTgt spid="54"/>
                                        </p:tgtEl>
                                      </p:cBhvr>
                                    </p:animEffect>
                                    <p:set>
                                      <p:cBhvr>
                                        <p:cTn id="38" dur="1" fill="hold">
                                          <p:stCondLst>
                                            <p:cond delay="499"/>
                                          </p:stCondLst>
                                        </p:cTn>
                                        <p:tgtEl>
                                          <p:spTgt spid="54"/>
                                        </p:tgtEl>
                                        <p:attrNameLst>
                                          <p:attrName>style.visibility</p:attrName>
                                        </p:attrNameLst>
                                      </p:cBhvr>
                                      <p:to>
                                        <p:strVal val="hidden"/>
                                      </p:to>
                                    </p:set>
                                  </p:childTnLst>
                                </p:cTn>
                              </p:par>
                            </p:childTnLst>
                          </p:cTn>
                        </p:par>
                        <p:par>
                          <p:cTn id="39" fill="hold" nodeType="afterGroup">
                            <p:stCondLst>
                              <p:cond delay="500"/>
                            </p:stCondLst>
                            <p:childTnLst>
                              <p:par>
                                <p:cTn id="40" presetID="10" presetClass="entr" presetSubtype="0" fill="hold" nodeType="afterEffect">
                                  <p:stCondLst>
                                    <p:cond delay="0"/>
                                  </p:stCondLst>
                                  <p:childTnLst>
                                    <p:set>
                                      <p:cBhvr>
                                        <p:cTn id="41" dur="1" fill="hold">
                                          <p:stCondLst>
                                            <p:cond delay="0"/>
                                          </p:stCondLst>
                                        </p:cTn>
                                        <p:tgtEl>
                                          <p:spTgt spid="8">
                                            <p:txEl>
                                              <p:pRg st="2" end="2"/>
                                            </p:txEl>
                                          </p:spTgt>
                                        </p:tgtEl>
                                        <p:attrNameLst>
                                          <p:attrName>style.visibility</p:attrName>
                                        </p:attrNameLst>
                                      </p:cBhvr>
                                      <p:to>
                                        <p:strVal val="visible"/>
                                      </p:to>
                                    </p:set>
                                    <p:animEffect transition="in" filter="fade">
                                      <p:cBhvr>
                                        <p:cTn id="42" dur="500"/>
                                        <p:tgtEl>
                                          <p:spTgt spid="8">
                                            <p:txEl>
                                              <p:pRg st="2" end="2"/>
                                            </p:txEl>
                                          </p:spTgt>
                                        </p:tgtEl>
                                      </p:cBhvr>
                                    </p:animEffect>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ipe(left)">
                                      <p:cBhvr>
                                        <p:cTn id="46" dur="500"/>
                                        <p:tgtEl>
                                          <p:spTgt spid="15"/>
                                        </p:tgtEl>
                                      </p:cBhvr>
                                    </p:animEffect>
                                  </p:childTnLst>
                                </p:cTn>
                              </p:par>
                            </p:childTnLst>
                          </p:cTn>
                        </p:par>
                        <p:par>
                          <p:cTn id="47" fill="hold">
                            <p:stCondLst>
                              <p:cond delay="1500"/>
                            </p:stCondLst>
                            <p:childTnLst>
                              <p:par>
                                <p:cTn id="48" presetID="22" presetClass="entr" presetSubtype="8" fill="hold" nodeType="after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wipe(left)">
                                      <p:cBhvr>
                                        <p:cTn id="5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3702050" cy="1290638"/>
          </a:xfrm>
        </p:spPr>
        <p:txBody>
          <a:bodyPr rtlCol="0">
            <a:noAutofit/>
          </a:bodyPr>
          <a:lstStyle/>
          <a:p>
            <a:pPr marL="0" indent="0" algn="ctr" eaLnBrk="1" fontAlgn="auto" hangingPunct="1">
              <a:spcAft>
                <a:spcPts val="0"/>
              </a:spcAft>
              <a:buNone/>
              <a:defRPr/>
            </a:pPr>
            <a:r>
              <a:rPr lang="en-US" sz="2400" dirty="0">
                <a:solidFill>
                  <a:srgbClr val="B85900"/>
                </a:solidFill>
                <a:effectLst>
                  <a:outerShdw blurRad="38100" dist="38100" dir="2700000" algn="tl">
                    <a:srgbClr val="000000">
                      <a:alpha val="43137"/>
                    </a:srgbClr>
                  </a:outerShdw>
                </a:effectLst>
                <a:latin typeface="Bookman Old Style" pitchFamily="18" charset="0"/>
                <a:ea typeface="+mj-ea"/>
                <a:cs typeface="+mj-cs"/>
              </a:rPr>
              <a:t>Convey the Information Successfully</a:t>
            </a:r>
          </a:p>
        </p:txBody>
      </p:sp>
      <p:sp>
        <p:nvSpPr>
          <p:cNvPr id="5" name="Rectangle 4"/>
          <p:cNvSpPr/>
          <p:nvPr/>
        </p:nvSpPr>
        <p:spPr>
          <a:xfrm>
            <a:off x="3694113" y="0"/>
            <a:ext cx="84772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a:p>
        </p:txBody>
      </p:sp>
      <p:sp>
        <p:nvSpPr>
          <p:cNvPr id="8" name="TextBox 7"/>
          <p:cNvSpPr txBox="1"/>
          <p:nvPr/>
        </p:nvSpPr>
        <p:spPr>
          <a:xfrm>
            <a:off x="219456" y="1234440"/>
            <a:ext cx="3352419" cy="4791055"/>
          </a:xfrm>
          <a:prstGeom prst="rect">
            <a:avLst/>
          </a:prstGeom>
          <a:noFill/>
        </p:spPr>
        <p:txBody>
          <a:bodyPr wrap="square">
            <a:spAutoFit/>
          </a:bodyPr>
          <a:lstStyle/>
          <a:p>
            <a:pPr marL="304792" indent="-304792" eaLnBrk="1" fontAlgn="auto" hangingPunct="1">
              <a:spcBef>
                <a:spcPts val="800"/>
              </a:spcBef>
              <a:spcAft>
                <a:spcPts val="0"/>
              </a:spcAft>
              <a:buFont typeface="Arial" pitchFamily="34" charset="0"/>
              <a:buChar char="•"/>
              <a:defRPr/>
            </a:pPr>
            <a:r>
              <a:rPr lang="en-US" dirty="0">
                <a:latin typeface="+mn-lt"/>
              </a:rPr>
              <a:t>Break with a blank line to start the message.</a:t>
            </a:r>
          </a:p>
          <a:p>
            <a:pPr marL="304792" indent="-304792" eaLnBrk="1" fontAlgn="auto" hangingPunct="1">
              <a:spcBef>
                <a:spcPts val="800"/>
              </a:spcBef>
              <a:spcAft>
                <a:spcPts val="0"/>
              </a:spcAft>
              <a:buFont typeface="Arial" pitchFamily="34" charset="0"/>
              <a:buChar char="•"/>
              <a:defRPr/>
            </a:pPr>
            <a:r>
              <a:rPr lang="en-US" dirty="0">
                <a:latin typeface="+mn-lt"/>
              </a:rPr>
              <a:t>State a conclusion up front.</a:t>
            </a:r>
          </a:p>
          <a:p>
            <a:pPr marL="304792" indent="-304792" eaLnBrk="1" fontAlgn="auto" hangingPunct="1">
              <a:spcBef>
                <a:spcPts val="800"/>
              </a:spcBef>
              <a:spcAft>
                <a:spcPts val="0"/>
              </a:spcAft>
              <a:buFont typeface="Arial" pitchFamily="34" charset="0"/>
              <a:buChar char="•"/>
              <a:defRPr/>
            </a:pPr>
            <a:r>
              <a:rPr lang="en-US" dirty="0">
                <a:latin typeface="+mn-lt"/>
              </a:rPr>
              <a:t>Break after the conclusion and state the first main idea. </a:t>
            </a:r>
          </a:p>
          <a:p>
            <a:pPr marL="304792" indent="-304792" eaLnBrk="1" fontAlgn="auto" hangingPunct="1">
              <a:spcBef>
                <a:spcPts val="800"/>
              </a:spcBef>
              <a:spcAft>
                <a:spcPts val="0"/>
              </a:spcAft>
              <a:buFont typeface="Arial" pitchFamily="34" charset="0"/>
              <a:buChar char="•"/>
              <a:defRPr/>
            </a:pPr>
            <a:r>
              <a:rPr lang="en-US" dirty="0">
                <a:latin typeface="+mn-lt"/>
              </a:rPr>
              <a:t>Break out lists.</a:t>
            </a:r>
          </a:p>
          <a:p>
            <a:pPr marL="304792" indent="-304792" eaLnBrk="1" fontAlgn="auto" hangingPunct="1">
              <a:spcBef>
                <a:spcPts val="800"/>
              </a:spcBef>
              <a:spcAft>
                <a:spcPts val="0"/>
              </a:spcAft>
              <a:buFont typeface="Arial" pitchFamily="34" charset="0"/>
              <a:buChar char="•"/>
              <a:defRPr/>
            </a:pPr>
            <a:r>
              <a:rPr lang="en-US" dirty="0">
                <a:latin typeface="+mn-lt"/>
              </a:rPr>
              <a:t>Describe each list’s contents.</a:t>
            </a:r>
          </a:p>
          <a:p>
            <a:pPr marL="304792" indent="-304792" eaLnBrk="1" fontAlgn="auto" hangingPunct="1">
              <a:spcBef>
                <a:spcPts val="800"/>
              </a:spcBef>
              <a:spcAft>
                <a:spcPts val="0"/>
              </a:spcAft>
              <a:buFont typeface="Arial" pitchFamily="34" charset="0"/>
              <a:buChar char="•"/>
              <a:defRPr/>
            </a:pPr>
            <a:r>
              <a:rPr lang="en-US" dirty="0">
                <a:latin typeface="+mn-lt"/>
              </a:rPr>
              <a:t>Indent lists and put blank space between the items.</a:t>
            </a:r>
          </a:p>
          <a:p>
            <a:pPr marL="304792" indent="-304792" eaLnBrk="1" fontAlgn="auto" hangingPunct="1">
              <a:spcBef>
                <a:spcPts val="800"/>
              </a:spcBef>
              <a:spcAft>
                <a:spcPts val="0"/>
              </a:spcAft>
              <a:buFont typeface="Arial" pitchFamily="34" charset="0"/>
              <a:buChar char="•"/>
              <a:defRPr/>
            </a:pPr>
            <a:r>
              <a:rPr lang="en-US" dirty="0">
                <a:latin typeface="+mn-lt"/>
              </a:rPr>
              <a:t>After each list, put a blank line to close that section.</a:t>
            </a:r>
          </a:p>
          <a:p>
            <a:pPr marL="304792" indent="-304792" eaLnBrk="1" fontAlgn="auto" hangingPunct="1">
              <a:spcBef>
                <a:spcPts val="800"/>
              </a:spcBef>
              <a:spcAft>
                <a:spcPts val="0"/>
              </a:spcAft>
              <a:buFont typeface="Arial" pitchFamily="34" charset="0"/>
              <a:buChar char="•"/>
              <a:defRPr/>
            </a:pPr>
            <a:r>
              <a:rPr lang="en-US" dirty="0">
                <a:latin typeface="+mn-lt"/>
              </a:rPr>
              <a:t>Refer to attachments.</a:t>
            </a:r>
          </a:p>
          <a:p>
            <a:pPr marL="304792" indent="-304792" eaLnBrk="1" fontAlgn="auto" hangingPunct="1">
              <a:spcBef>
                <a:spcPts val="800"/>
              </a:spcBef>
              <a:spcAft>
                <a:spcPts val="0"/>
              </a:spcAft>
              <a:buFont typeface="Arial" pitchFamily="34" charset="0"/>
              <a:buChar char="•"/>
              <a:defRPr/>
            </a:pPr>
            <a:r>
              <a:rPr lang="en-US" dirty="0">
                <a:latin typeface="+mn-lt"/>
              </a:rPr>
              <a:t>End cordially with contact information.</a:t>
            </a:r>
          </a:p>
        </p:txBody>
      </p:sp>
      <p:sp>
        <p:nvSpPr>
          <p:cNvPr id="9" name="TextBox 8"/>
          <p:cNvSpPr txBox="1"/>
          <p:nvPr/>
        </p:nvSpPr>
        <p:spPr>
          <a:xfrm>
            <a:off x="4775200" y="203200"/>
            <a:ext cx="7273925" cy="6669775"/>
          </a:xfrm>
          <a:prstGeom prst="rect">
            <a:avLst/>
          </a:prstGeom>
          <a:noFill/>
        </p:spPr>
        <p:txBody>
          <a:bodyPr wrap="square">
            <a:spAutoFit/>
          </a:bodyPr>
          <a:lstStyle/>
          <a:p>
            <a:pPr eaLnBrk="1" fontAlgn="auto" hangingPunct="1">
              <a:spcBef>
                <a:spcPts val="0"/>
              </a:spcBef>
              <a:spcAft>
                <a:spcPts val="400"/>
              </a:spcAft>
              <a:defRPr/>
            </a:pPr>
            <a:r>
              <a:rPr lang="en-US" sz="1867" dirty="0">
                <a:latin typeface="Times New Roman" panose="02020603050405020304" pitchFamily="18" charset="0"/>
                <a:cs typeface="Times New Roman" panose="02020603050405020304" pitchFamily="18" charset="0"/>
              </a:rPr>
              <a:t>Glastonbury does plan to set up hotels in South Asian nations to tap into what they expect to be an increase in business and leisure travel. </a:t>
            </a:r>
            <a:r>
              <a:rPr lang="en-US" sz="1067" dirty="0">
                <a:latin typeface="Times New Roman" panose="02020603050405020304" pitchFamily="18" charset="0"/>
                <a:cs typeface="Times New Roman" panose="02020603050405020304" pitchFamily="18" charset="0"/>
              </a:rPr>
              <a:t> </a:t>
            </a:r>
          </a:p>
          <a:p>
            <a:pPr eaLnBrk="1" fontAlgn="auto" hangingPunct="1">
              <a:spcBef>
                <a:spcPts val="0"/>
              </a:spcBef>
              <a:spcAft>
                <a:spcPts val="0"/>
              </a:spcAft>
              <a:defRPr/>
            </a:pPr>
            <a:r>
              <a:rPr lang="en-US" sz="1867" dirty="0">
                <a:latin typeface="Times New Roman" panose="02020603050405020304" pitchFamily="18" charset="0"/>
                <a:cs typeface="Times New Roman" panose="02020603050405020304" pitchFamily="18" charset="0"/>
              </a:rPr>
              <a:t>Their primary interest is in India.  They have described three reasons for their interest:</a:t>
            </a:r>
          </a:p>
          <a:p>
            <a:pPr marL="968375" lvl="1" indent="-334963" eaLnBrk="1" fontAlgn="auto" hangingPunct="1">
              <a:spcBef>
                <a:spcPts val="800"/>
              </a:spcBef>
              <a:spcAft>
                <a:spcPts val="0"/>
              </a:spcAft>
              <a:buFont typeface="+mj-lt"/>
              <a:buAutoNum type="arabicPeriod"/>
              <a:defRPr/>
            </a:pPr>
            <a:r>
              <a:rPr lang="en-US" sz="1867" dirty="0">
                <a:latin typeface="Times New Roman" panose="02020603050405020304" pitchFamily="18" charset="0"/>
                <a:cs typeface="Times New Roman" panose="02020603050405020304" pitchFamily="18" charset="0"/>
              </a:rPr>
              <a:t>Since 1991, India has lowered import tariffs and allowed foreign companies to own businesses, encouraging companies such as Ford Motor Co. and General Electric Co. to boost their presence. That has lured more business travelers.</a:t>
            </a:r>
          </a:p>
          <a:p>
            <a:pPr marL="968375" lvl="1" indent="-334963" eaLnBrk="1" fontAlgn="auto" hangingPunct="1">
              <a:spcBef>
                <a:spcPts val="800"/>
              </a:spcBef>
              <a:spcAft>
                <a:spcPts val="0"/>
              </a:spcAft>
              <a:buFont typeface="+mj-lt"/>
              <a:buAutoNum type="arabicPeriod"/>
              <a:defRPr/>
            </a:pPr>
            <a:r>
              <a:rPr lang="en-US" sz="1867" dirty="0">
                <a:latin typeface="Times New Roman" panose="02020603050405020304" pitchFamily="18" charset="0"/>
                <a:cs typeface="Times New Roman" panose="02020603050405020304" pitchFamily="18" charset="0"/>
              </a:rPr>
              <a:t>The Soffit Research Group forecasts that demand for rooms will rise 44 percent during the next three years, from the current 90,000 to 130,000.</a:t>
            </a:r>
          </a:p>
          <a:p>
            <a:pPr marL="968375" lvl="1" indent="-334963" eaLnBrk="1" fontAlgn="auto" hangingPunct="1">
              <a:spcBef>
                <a:spcPts val="800"/>
              </a:spcBef>
              <a:spcAft>
                <a:spcPts val="0"/>
              </a:spcAft>
              <a:buFont typeface="+mj-lt"/>
              <a:buAutoNum type="arabicPeriod"/>
              <a:defRPr/>
            </a:pPr>
            <a:r>
              <a:rPr lang="en-US" sz="1867" dirty="0">
                <a:latin typeface="Times New Roman" panose="02020603050405020304" pitchFamily="18" charset="0"/>
                <a:cs typeface="Times New Roman" panose="02020603050405020304" pitchFamily="18" charset="0"/>
              </a:rPr>
              <a:t>Tourism has increased dramatically.  India attracted 3.36 million tourists in 2008, or 24 percent more than a year earlier. The country earned $4.81 billion from tourists last year.</a:t>
            </a:r>
            <a:endParaRPr lang="en-US" sz="1067" dirty="0">
              <a:latin typeface="Times New Roman" panose="02020603050405020304" pitchFamily="18" charset="0"/>
              <a:cs typeface="Times New Roman" panose="02020603050405020304" pitchFamily="18" charset="0"/>
            </a:endParaRPr>
          </a:p>
          <a:p>
            <a:pPr eaLnBrk="1" fontAlgn="auto" hangingPunct="1">
              <a:spcBef>
                <a:spcPts val="0"/>
              </a:spcBef>
              <a:spcAft>
                <a:spcPts val="0"/>
              </a:spcAft>
              <a:defRPr/>
            </a:pPr>
            <a:endParaRPr lang="en-US" sz="1067" dirty="0">
              <a:latin typeface="Times New Roman" panose="02020603050405020304" pitchFamily="18" charset="0"/>
              <a:cs typeface="Times New Roman" panose="02020603050405020304" pitchFamily="18" charset="0"/>
            </a:endParaRPr>
          </a:p>
          <a:p>
            <a:pPr eaLnBrk="1" fontAlgn="auto" hangingPunct="1">
              <a:spcBef>
                <a:spcPts val="0"/>
              </a:spcBef>
              <a:spcAft>
                <a:spcPts val="0"/>
              </a:spcAft>
              <a:defRPr/>
            </a:pPr>
            <a:r>
              <a:rPr lang="en-US" sz="1867" dirty="0">
                <a:latin typeface="Times New Roman" panose="02020603050405020304" pitchFamily="18" charset="0"/>
                <a:cs typeface="Times New Roman" panose="02020603050405020304" pitchFamily="18" charset="0"/>
              </a:rPr>
              <a:t>Based on our research, we believe that Silverstein should invest in setting up hotels in South Asia, especially in India.  The market will have enough opportunities for both Glastonbury and Silverstein.</a:t>
            </a:r>
            <a:endParaRPr lang="en-US" sz="1067" dirty="0">
              <a:latin typeface="Times New Roman" panose="02020603050405020304" pitchFamily="18" charset="0"/>
              <a:cs typeface="Times New Roman" panose="02020603050405020304" pitchFamily="18" charset="0"/>
            </a:endParaRPr>
          </a:p>
          <a:p>
            <a:pPr eaLnBrk="1" fontAlgn="auto" hangingPunct="1">
              <a:spcBef>
                <a:spcPts val="0"/>
              </a:spcBef>
              <a:spcAft>
                <a:spcPts val="0"/>
              </a:spcAft>
              <a:defRPr/>
            </a:pPr>
            <a:endParaRPr lang="en-US" sz="1067" dirty="0">
              <a:latin typeface="Times New Roman" panose="02020603050405020304" pitchFamily="18" charset="0"/>
              <a:cs typeface="Times New Roman" panose="02020603050405020304" pitchFamily="18" charset="0"/>
            </a:endParaRPr>
          </a:p>
          <a:p>
            <a:pPr eaLnBrk="1" fontAlgn="auto" hangingPunct="1">
              <a:spcBef>
                <a:spcPts val="0"/>
              </a:spcBef>
              <a:spcAft>
                <a:spcPts val="0"/>
              </a:spcAft>
              <a:defRPr/>
            </a:pPr>
            <a:r>
              <a:rPr lang="en-US" sz="1867" dirty="0">
                <a:latin typeface="Times New Roman" panose="02020603050405020304" pitchFamily="18" charset="0"/>
                <a:cs typeface="Times New Roman" panose="02020603050405020304" pitchFamily="18" charset="0"/>
              </a:rPr>
              <a:t>The full report of my research findings is attached.  Please contact me at 815 432-9322 if you have any questions.</a:t>
            </a:r>
          </a:p>
          <a:p>
            <a:pPr marL="833946" lvl="1" indent="-457189" eaLnBrk="1" fontAlgn="auto" hangingPunct="1">
              <a:spcBef>
                <a:spcPts val="800"/>
              </a:spcBef>
              <a:spcAft>
                <a:spcPts val="0"/>
              </a:spcAft>
              <a:buFont typeface="+mj-lt"/>
              <a:buAutoNum type="arabicPeriod"/>
              <a:defRPr/>
            </a:pPr>
            <a:endParaRPr lang="en-US" sz="2133" dirty="0">
              <a:latin typeface="Times New Roman" panose="02020603050405020304" pitchFamily="18" charset="0"/>
              <a:cs typeface="Times New Roman" panose="02020603050405020304" pitchFamily="18" charset="0"/>
            </a:endParaRPr>
          </a:p>
        </p:txBody>
      </p:sp>
      <p:cxnSp>
        <p:nvCxnSpPr>
          <p:cNvPr id="10" name="Straight Arrow Connector 9"/>
          <p:cNvCxnSpPr/>
          <p:nvPr/>
        </p:nvCxnSpPr>
        <p:spPr>
          <a:xfrm>
            <a:off x="3721608" y="127000"/>
            <a:ext cx="1219200"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2" name="Straight Arrow Connector 11"/>
          <p:cNvCxnSpPr/>
          <p:nvPr/>
        </p:nvCxnSpPr>
        <p:spPr>
          <a:xfrm>
            <a:off x="3721608" y="395288"/>
            <a:ext cx="1061529"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3" name="Straight Arrow Connector 12"/>
          <p:cNvCxnSpPr/>
          <p:nvPr/>
        </p:nvCxnSpPr>
        <p:spPr>
          <a:xfrm>
            <a:off x="3721608" y="1023014"/>
            <a:ext cx="1061529"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4" name="Straight Arrow Connector 13"/>
          <p:cNvCxnSpPr/>
          <p:nvPr/>
        </p:nvCxnSpPr>
        <p:spPr>
          <a:xfrm>
            <a:off x="3721608" y="2126637"/>
            <a:ext cx="1219200" cy="158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5" name="Straight Arrow Connector 14"/>
          <p:cNvCxnSpPr/>
          <p:nvPr/>
        </p:nvCxnSpPr>
        <p:spPr>
          <a:xfrm flipH="1" flipV="1">
            <a:off x="9898185" y="1176222"/>
            <a:ext cx="342777" cy="28172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0" name="Straight Arrow Connector 19"/>
          <p:cNvCxnSpPr/>
          <p:nvPr/>
        </p:nvCxnSpPr>
        <p:spPr>
          <a:xfrm>
            <a:off x="3721608" y="2160813"/>
            <a:ext cx="1905468" cy="27859"/>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1" name="Straight Arrow Connector 20"/>
          <p:cNvCxnSpPr/>
          <p:nvPr/>
        </p:nvCxnSpPr>
        <p:spPr>
          <a:xfrm>
            <a:off x="3721608" y="4658876"/>
            <a:ext cx="1905469"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2" name="Straight Arrow Connector 21"/>
          <p:cNvCxnSpPr/>
          <p:nvPr/>
        </p:nvCxnSpPr>
        <p:spPr>
          <a:xfrm>
            <a:off x="3721608" y="5903358"/>
            <a:ext cx="1053592"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3" name="Straight Arrow Connector 22"/>
          <p:cNvCxnSpPr/>
          <p:nvPr/>
        </p:nvCxnSpPr>
        <p:spPr>
          <a:xfrm flipH="1" flipV="1">
            <a:off x="7173363" y="6357634"/>
            <a:ext cx="509954" cy="33410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7" name="Straight Arrow Connector 16"/>
          <p:cNvCxnSpPr/>
          <p:nvPr/>
        </p:nvCxnSpPr>
        <p:spPr>
          <a:xfrm>
            <a:off x="3721608" y="3206225"/>
            <a:ext cx="1905469"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8" name="Straight Connector 17"/>
          <p:cNvCxnSpPr/>
          <p:nvPr/>
        </p:nvCxnSpPr>
        <p:spPr>
          <a:xfrm rot="5400000">
            <a:off x="274638" y="3427412"/>
            <a:ext cx="6858000" cy="3175"/>
          </a:xfrm>
          <a:prstGeom prst="line">
            <a:avLst/>
          </a:prstGeom>
          <a:ln>
            <a:solidFill>
              <a:srgbClr val="E15905"/>
            </a:solidFill>
          </a:ln>
        </p:spPr>
        <p:style>
          <a:lnRef idx="2">
            <a:schemeClr val="accent6"/>
          </a:lnRef>
          <a:fillRef idx="0">
            <a:schemeClr val="accent6"/>
          </a:fillRef>
          <a:effectRef idx="1">
            <a:schemeClr val="accent6"/>
          </a:effectRef>
          <a:fontRef idx="minor">
            <a:schemeClr val="tx1"/>
          </a:fontRef>
        </p:style>
      </p:cxnSp>
      <p:cxnSp>
        <p:nvCxnSpPr>
          <p:cNvPr id="19" name="Straight Connector 18"/>
          <p:cNvCxnSpPr/>
          <p:nvPr/>
        </p:nvCxnSpPr>
        <p:spPr>
          <a:xfrm>
            <a:off x="10131491" y="1134964"/>
            <a:ext cx="457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0104401" y="1134964"/>
            <a:ext cx="164592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3721607" y="4231364"/>
            <a:ext cx="1905469"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6" name="Straight Connector 25"/>
          <p:cNvCxnSpPr/>
          <p:nvPr/>
        </p:nvCxnSpPr>
        <p:spPr>
          <a:xfrm>
            <a:off x="4860598" y="1429854"/>
            <a:ext cx="128016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725941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par>
                          <p:cTn id="10" fill="hold" nodeType="afterGroup">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up)">
                                      <p:cBhvr>
                                        <p:cTn id="13" dur="500"/>
                                        <p:tgtEl>
                                          <p:spTgt spid="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500"/>
                                        <p:tgtEl>
                                          <p:spTgt spid="8">
                                            <p:txEl>
                                              <p:pRg st="0" end="0"/>
                                            </p:txEl>
                                          </p:spTgt>
                                        </p:tgtEl>
                                      </p:cBhvr>
                                    </p:animEffect>
                                  </p:childTnLst>
                                </p:cTn>
                              </p:par>
                            </p:childTnLst>
                          </p:cTn>
                        </p:par>
                        <p:par>
                          <p:cTn id="19" fill="hold" nodeType="afterGroup">
                            <p:stCondLst>
                              <p:cond delay="500"/>
                            </p:stCondLst>
                            <p:childTnLst>
                              <p:par>
                                <p:cTn id="20" presetID="22" presetClass="entr" presetSubtype="1"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xit" presetSubtype="4" fill="hold" nodeType="clickEffect">
                                  <p:stCondLst>
                                    <p:cond delay="0"/>
                                  </p:stCondLst>
                                  <p:childTnLst>
                                    <p:animEffect transition="out" filter="wipe(down)">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childTnLst>
                          </p:cTn>
                        </p:par>
                        <p:par>
                          <p:cTn id="28" fill="hold" nodeType="afterGroup">
                            <p:stCondLst>
                              <p:cond delay="500"/>
                            </p:stCondLst>
                            <p:childTnLst>
                              <p:par>
                                <p:cTn id="29" presetID="10" presetClass="entr" presetSubtype="0" fill="hold" nodeType="after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animEffect transition="in" filter="fade">
                                      <p:cBhvr>
                                        <p:cTn id="31" dur="500"/>
                                        <p:tgtEl>
                                          <p:spTgt spid="8">
                                            <p:txEl>
                                              <p:pRg st="1" end="1"/>
                                            </p:txEl>
                                          </p:spTgt>
                                        </p:tgtEl>
                                      </p:cBhvr>
                                    </p:animEffect>
                                  </p:childTnLst>
                                </p:cTn>
                              </p:par>
                            </p:childTnLst>
                          </p:cTn>
                        </p:par>
                        <p:par>
                          <p:cTn id="32" fill="hold" nodeType="afterGroup">
                            <p:stCondLst>
                              <p:cond delay="1000"/>
                            </p:stCondLst>
                            <p:childTnLst>
                              <p:par>
                                <p:cTn id="33" presetID="22" presetClass="entr" presetSubtype="1"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up)">
                                      <p:cBhvr>
                                        <p:cTn id="35" dur="500"/>
                                        <p:tgtEl>
                                          <p:spTgt spid="12"/>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xit" presetSubtype="4" fill="hold" nodeType="clickEffect">
                                  <p:stCondLst>
                                    <p:cond delay="0"/>
                                  </p:stCondLst>
                                  <p:childTnLst>
                                    <p:animEffect transition="out" filter="wipe(down)">
                                      <p:cBhvr>
                                        <p:cTn id="39" dur="500"/>
                                        <p:tgtEl>
                                          <p:spTgt spid="12"/>
                                        </p:tgtEl>
                                      </p:cBhvr>
                                    </p:animEffect>
                                    <p:set>
                                      <p:cBhvr>
                                        <p:cTn id="40" dur="1" fill="hold">
                                          <p:stCondLst>
                                            <p:cond delay="499"/>
                                          </p:stCondLst>
                                        </p:cTn>
                                        <p:tgtEl>
                                          <p:spTgt spid="12"/>
                                        </p:tgtEl>
                                        <p:attrNameLst>
                                          <p:attrName>style.visibility</p:attrName>
                                        </p:attrNameLst>
                                      </p:cBhvr>
                                      <p:to>
                                        <p:strVal val="hidden"/>
                                      </p:to>
                                    </p:set>
                                  </p:childTnLst>
                                </p:cTn>
                              </p:par>
                              <p:par>
                                <p:cTn id="41" presetID="10" presetClass="entr" presetSubtype="0" fill="hold" nodeType="withEffect">
                                  <p:stCondLst>
                                    <p:cond delay="0"/>
                                  </p:stCondLst>
                                  <p:childTnLst>
                                    <p:set>
                                      <p:cBhvr>
                                        <p:cTn id="42" dur="1" fill="hold">
                                          <p:stCondLst>
                                            <p:cond delay="0"/>
                                          </p:stCondLst>
                                        </p:cTn>
                                        <p:tgtEl>
                                          <p:spTgt spid="8">
                                            <p:txEl>
                                              <p:pRg st="2" end="2"/>
                                            </p:txEl>
                                          </p:spTgt>
                                        </p:tgtEl>
                                        <p:attrNameLst>
                                          <p:attrName>style.visibility</p:attrName>
                                        </p:attrNameLst>
                                      </p:cBhvr>
                                      <p:to>
                                        <p:strVal val="visible"/>
                                      </p:to>
                                    </p:set>
                                    <p:animEffect transition="in" filter="fade">
                                      <p:cBhvr>
                                        <p:cTn id="43" dur="500"/>
                                        <p:tgtEl>
                                          <p:spTgt spid="8">
                                            <p:txEl>
                                              <p:pRg st="2" end="2"/>
                                            </p:txEl>
                                          </p:spTgt>
                                        </p:tgtEl>
                                      </p:cBhvr>
                                    </p:animEffect>
                                  </p:childTnLst>
                                </p:cTn>
                              </p:par>
                            </p:childTnLst>
                          </p:cTn>
                        </p:par>
                        <p:par>
                          <p:cTn id="44" fill="hold" nodeType="afterGroup">
                            <p:stCondLst>
                              <p:cond delay="500"/>
                            </p:stCondLst>
                            <p:childTnLst>
                              <p:par>
                                <p:cTn id="45" presetID="22" presetClass="entr" presetSubtype="1" fill="hold"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up)">
                                      <p:cBhvr>
                                        <p:cTn id="47" dur="500"/>
                                        <p:tgtEl>
                                          <p:spTgt spid="1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xit" presetSubtype="4" fill="hold" nodeType="clickEffect">
                                  <p:stCondLst>
                                    <p:cond delay="0"/>
                                  </p:stCondLst>
                                  <p:childTnLst>
                                    <p:animEffect transition="out" filter="wipe(down)">
                                      <p:cBhvr>
                                        <p:cTn id="51" dur="500"/>
                                        <p:tgtEl>
                                          <p:spTgt spid="13"/>
                                        </p:tgtEl>
                                      </p:cBhvr>
                                    </p:animEffect>
                                    <p:set>
                                      <p:cBhvr>
                                        <p:cTn id="52" dur="1" fill="hold">
                                          <p:stCondLst>
                                            <p:cond delay="499"/>
                                          </p:stCondLst>
                                        </p:cTn>
                                        <p:tgtEl>
                                          <p:spTgt spid="13"/>
                                        </p:tgtEl>
                                        <p:attrNameLst>
                                          <p:attrName>style.visibility</p:attrName>
                                        </p:attrNameLst>
                                      </p:cBhvr>
                                      <p:to>
                                        <p:strVal val="hidden"/>
                                      </p:to>
                                    </p:set>
                                  </p:childTnLst>
                                </p:cTn>
                              </p:par>
                              <p:par>
                                <p:cTn id="53" presetID="10" presetClass="entr" presetSubtype="0" fill="hold" nodeType="withEffect">
                                  <p:stCondLst>
                                    <p:cond delay="0"/>
                                  </p:stCondLst>
                                  <p:childTnLst>
                                    <p:set>
                                      <p:cBhvr>
                                        <p:cTn id="54" dur="1" fill="hold">
                                          <p:stCondLst>
                                            <p:cond delay="0"/>
                                          </p:stCondLst>
                                        </p:cTn>
                                        <p:tgtEl>
                                          <p:spTgt spid="8">
                                            <p:txEl>
                                              <p:pRg st="3" end="3"/>
                                            </p:txEl>
                                          </p:spTgt>
                                        </p:tgtEl>
                                        <p:attrNameLst>
                                          <p:attrName>style.visibility</p:attrName>
                                        </p:attrNameLst>
                                      </p:cBhvr>
                                      <p:to>
                                        <p:strVal val="visible"/>
                                      </p:to>
                                    </p:set>
                                    <p:animEffect transition="in" filter="fade">
                                      <p:cBhvr>
                                        <p:cTn id="55" dur="500"/>
                                        <p:tgtEl>
                                          <p:spTgt spid="8">
                                            <p:txEl>
                                              <p:pRg st="3" end="3"/>
                                            </p:txEl>
                                          </p:spTgt>
                                        </p:tgtEl>
                                      </p:cBhvr>
                                    </p:animEffect>
                                  </p:childTnLst>
                                </p:cTn>
                              </p:par>
                            </p:childTnLst>
                          </p:cTn>
                        </p:par>
                        <p:par>
                          <p:cTn id="56" fill="hold">
                            <p:stCondLst>
                              <p:cond delay="500"/>
                            </p:stCondLst>
                            <p:childTnLst>
                              <p:par>
                                <p:cTn id="57" presetID="22" presetClass="entr" presetSubtype="1" fill="hold" nodeType="after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wipe(up)">
                                      <p:cBhvr>
                                        <p:cTn id="59" dur="500"/>
                                        <p:tgtEl>
                                          <p:spTgt spid="14"/>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xit" presetSubtype="4" fill="hold" nodeType="clickEffect">
                                  <p:stCondLst>
                                    <p:cond delay="0"/>
                                  </p:stCondLst>
                                  <p:childTnLst>
                                    <p:animEffect transition="out" filter="wipe(down)">
                                      <p:cBhvr>
                                        <p:cTn id="63" dur="500"/>
                                        <p:tgtEl>
                                          <p:spTgt spid="14"/>
                                        </p:tgtEl>
                                      </p:cBhvr>
                                    </p:animEffect>
                                    <p:set>
                                      <p:cBhvr>
                                        <p:cTn id="64" dur="1" fill="hold">
                                          <p:stCondLst>
                                            <p:cond delay="499"/>
                                          </p:stCondLst>
                                        </p:cTn>
                                        <p:tgtEl>
                                          <p:spTgt spid="14"/>
                                        </p:tgtEl>
                                        <p:attrNameLst>
                                          <p:attrName>style.visibility</p:attrName>
                                        </p:attrNameLst>
                                      </p:cBhvr>
                                      <p:to>
                                        <p:strVal val="hidden"/>
                                      </p:to>
                                    </p:set>
                                  </p:childTnLst>
                                </p:cTn>
                              </p:par>
                              <p:par>
                                <p:cTn id="65" presetID="10" presetClass="entr" presetSubtype="0" fill="hold" nodeType="withEffect">
                                  <p:stCondLst>
                                    <p:cond delay="0"/>
                                  </p:stCondLst>
                                  <p:childTnLst>
                                    <p:set>
                                      <p:cBhvr>
                                        <p:cTn id="66" dur="1" fill="hold">
                                          <p:stCondLst>
                                            <p:cond delay="0"/>
                                          </p:stCondLst>
                                        </p:cTn>
                                        <p:tgtEl>
                                          <p:spTgt spid="8">
                                            <p:txEl>
                                              <p:pRg st="4" end="4"/>
                                            </p:txEl>
                                          </p:spTgt>
                                        </p:tgtEl>
                                        <p:attrNameLst>
                                          <p:attrName>style.visibility</p:attrName>
                                        </p:attrNameLst>
                                      </p:cBhvr>
                                      <p:to>
                                        <p:strVal val="visible"/>
                                      </p:to>
                                    </p:set>
                                    <p:animEffect transition="in" filter="fade">
                                      <p:cBhvr>
                                        <p:cTn id="67" dur="500"/>
                                        <p:tgtEl>
                                          <p:spTgt spid="8">
                                            <p:txEl>
                                              <p:pRg st="4" end="4"/>
                                            </p:txEl>
                                          </p:spTgt>
                                        </p:tgtEl>
                                      </p:cBhvr>
                                    </p:animEffect>
                                  </p:childTnLst>
                                </p:cTn>
                              </p:par>
                            </p:childTnLst>
                          </p:cTn>
                        </p:par>
                        <p:par>
                          <p:cTn id="68" fill="hold">
                            <p:stCondLst>
                              <p:cond delay="500"/>
                            </p:stCondLst>
                            <p:childTnLst>
                              <p:par>
                                <p:cTn id="69" presetID="22" presetClass="entr" presetSubtype="1"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wipe(up)">
                                      <p:cBhvr>
                                        <p:cTn id="71" dur="500"/>
                                        <p:tgtEl>
                                          <p:spTgt spid="15"/>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xit" presetSubtype="4" fill="hold" nodeType="clickEffect">
                                  <p:stCondLst>
                                    <p:cond delay="0"/>
                                  </p:stCondLst>
                                  <p:childTnLst>
                                    <p:animEffect transition="out" filter="wipe(down)">
                                      <p:cBhvr>
                                        <p:cTn id="75" dur="500"/>
                                        <p:tgtEl>
                                          <p:spTgt spid="15"/>
                                        </p:tgtEl>
                                      </p:cBhvr>
                                    </p:animEffect>
                                    <p:set>
                                      <p:cBhvr>
                                        <p:cTn id="76" dur="1" fill="hold">
                                          <p:stCondLst>
                                            <p:cond delay="499"/>
                                          </p:stCondLst>
                                        </p:cTn>
                                        <p:tgtEl>
                                          <p:spTgt spid="15"/>
                                        </p:tgtEl>
                                        <p:attrNameLst>
                                          <p:attrName>style.visibility</p:attrName>
                                        </p:attrNameLst>
                                      </p:cBhvr>
                                      <p:to>
                                        <p:strVal val="hidden"/>
                                      </p:to>
                                    </p:set>
                                  </p:childTnLst>
                                </p:cTn>
                              </p:par>
                            </p:childTnLst>
                          </p:cTn>
                        </p:par>
                        <p:par>
                          <p:cTn id="77" fill="hold">
                            <p:stCondLst>
                              <p:cond delay="500"/>
                            </p:stCondLst>
                            <p:childTnLst>
                              <p:par>
                                <p:cTn id="78" presetID="22" presetClass="entr" presetSubtype="8" fill="hold" nodeType="afterEffect">
                                  <p:stCondLst>
                                    <p:cond delay="0"/>
                                  </p:stCondLst>
                                  <p:childTnLst>
                                    <p:set>
                                      <p:cBhvr>
                                        <p:cTn id="79" dur="1" fill="hold">
                                          <p:stCondLst>
                                            <p:cond delay="0"/>
                                          </p:stCondLst>
                                        </p:cTn>
                                        <p:tgtEl>
                                          <p:spTgt spid="19"/>
                                        </p:tgtEl>
                                        <p:attrNameLst>
                                          <p:attrName>style.visibility</p:attrName>
                                        </p:attrNameLst>
                                      </p:cBhvr>
                                      <p:to>
                                        <p:strVal val="visible"/>
                                      </p:to>
                                    </p:set>
                                    <p:animEffect transition="in" filter="wipe(left)">
                                      <p:cBhvr>
                                        <p:cTn id="80" dur="500"/>
                                        <p:tgtEl>
                                          <p:spTgt spid="19"/>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xit" presetSubtype="8" fill="hold" nodeType="clickEffect">
                                  <p:stCondLst>
                                    <p:cond delay="0"/>
                                  </p:stCondLst>
                                  <p:childTnLst>
                                    <p:animEffect transition="out" filter="wipe(left)">
                                      <p:cBhvr>
                                        <p:cTn id="84" dur="500"/>
                                        <p:tgtEl>
                                          <p:spTgt spid="19"/>
                                        </p:tgtEl>
                                      </p:cBhvr>
                                    </p:animEffect>
                                    <p:set>
                                      <p:cBhvr>
                                        <p:cTn id="85" dur="1" fill="hold">
                                          <p:stCondLst>
                                            <p:cond delay="499"/>
                                          </p:stCondLst>
                                        </p:cTn>
                                        <p:tgtEl>
                                          <p:spTgt spid="19"/>
                                        </p:tgtEl>
                                        <p:attrNameLst>
                                          <p:attrName>style.visibility</p:attrName>
                                        </p:attrNameLst>
                                      </p:cBhvr>
                                      <p:to>
                                        <p:strVal val="hidden"/>
                                      </p:to>
                                    </p:set>
                                  </p:childTnLst>
                                </p:cTn>
                              </p:par>
                            </p:childTnLst>
                          </p:cTn>
                        </p:par>
                        <p:par>
                          <p:cTn id="86" fill="hold">
                            <p:stCondLst>
                              <p:cond delay="500"/>
                            </p:stCondLst>
                            <p:childTnLst>
                              <p:par>
                                <p:cTn id="87" presetID="22" presetClass="entr" presetSubtype="8" fill="hold" nodeType="afterEffect">
                                  <p:stCondLst>
                                    <p:cond delay="0"/>
                                  </p:stCondLst>
                                  <p:childTnLst>
                                    <p:set>
                                      <p:cBhvr>
                                        <p:cTn id="88" dur="1" fill="hold">
                                          <p:stCondLst>
                                            <p:cond delay="0"/>
                                          </p:stCondLst>
                                        </p:cTn>
                                        <p:tgtEl>
                                          <p:spTgt spid="24"/>
                                        </p:tgtEl>
                                        <p:attrNameLst>
                                          <p:attrName>style.visibility</p:attrName>
                                        </p:attrNameLst>
                                      </p:cBhvr>
                                      <p:to>
                                        <p:strVal val="visible"/>
                                      </p:to>
                                    </p:set>
                                    <p:animEffect transition="in" filter="wipe(left)">
                                      <p:cBhvr>
                                        <p:cTn id="89" dur="500"/>
                                        <p:tgtEl>
                                          <p:spTgt spid="24"/>
                                        </p:tgtEl>
                                      </p:cBhvr>
                                    </p:animEffect>
                                  </p:childTnLst>
                                </p:cTn>
                              </p:par>
                            </p:childTnLst>
                          </p:cTn>
                        </p:par>
                        <p:par>
                          <p:cTn id="90" fill="hold">
                            <p:stCondLst>
                              <p:cond delay="1000"/>
                            </p:stCondLst>
                            <p:childTnLst>
                              <p:par>
                                <p:cTn id="91" presetID="22" presetClass="entr" presetSubtype="8" fill="hold" nodeType="afterEffect">
                                  <p:stCondLst>
                                    <p:cond delay="0"/>
                                  </p:stCondLst>
                                  <p:childTnLst>
                                    <p:set>
                                      <p:cBhvr>
                                        <p:cTn id="92" dur="1" fill="hold">
                                          <p:stCondLst>
                                            <p:cond delay="0"/>
                                          </p:stCondLst>
                                        </p:cTn>
                                        <p:tgtEl>
                                          <p:spTgt spid="26"/>
                                        </p:tgtEl>
                                        <p:attrNameLst>
                                          <p:attrName>style.visibility</p:attrName>
                                        </p:attrNameLst>
                                      </p:cBhvr>
                                      <p:to>
                                        <p:strVal val="visible"/>
                                      </p:to>
                                    </p:set>
                                    <p:animEffect transition="in" filter="wipe(left)">
                                      <p:cBhvr>
                                        <p:cTn id="93" dur="500"/>
                                        <p:tgtEl>
                                          <p:spTgt spid="26"/>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xit" presetSubtype="8" fill="hold" nodeType="clickEffect">
                                  <p:stCondLst>
                                    <p:cond delay="0"/>
                                  </p:stCondLst>
                                  <p:childTnLst>
                                    <p:animEffect transition="out" filter="wipe(left)">
                                      <p:cBhvr>
                                        <p:cTn id="97" dur="500"/>
                                        <p:tgtEl>
                                          <p:spTgt spid="24"/>
                                        </p:tgtEl>
                                      </p:cBhvr>
                                    </p:animEffect>
                                    <p:set>
                                      <p:cBhvr>
                                        <p:cTn id="98" dur="1" fill="hold">
                                          <p:stCondLst>
                                            <p:cond delay="499"/>
                                          </p:stCondLst>
                                        </p:cTn>
                                        <p:tgtEl>
                                          <p:spTgt spid="24"/>
                                        </p:tgtEl>
                                        <p:attrNameLst>
                                          <p:attrName>style.visibility</p:attrName>
                                        </p:attrNameLst>
                                      </p:cBhvr>
                                      <p:to>
                                        <p:strVal val="hidden"/>
                                      </p:to>
                                    </p:set>
                                  </p:childTnLst>
                                </p:cTn>
                              </p:par>
                              <p:par>
                                <p:cTn id="99" presetID="22" presetClass="exit" presetSubtype="8" fill="hold" nodeType="withEffect">
                                  <p:stCondLst>
                                    <p:cond delay="0"/>
                                  </p:stCondLst>
                                  <p:childTnLst>
                                    <p:animEffect transition="out" filter="wipe(left)">
                                      <p:cBhvr>
                                        <p:cTn id="100" dur="500"/>
                                        <p:tgtEl>
                                          <p:spTgt spid="26"/>
                                        </p:tgtEl>
                                      </p:cBhvr>
                                    </p:animEffect>
                                    <p:set>
                                      <p:cBhvr>
                                        <p:cTn id="101" dur="1" fill="hold">
                                          <p:stCondLst>
                                            <p:cond delay="499"/>
                                          </p:stCondLst>
                                        </p:cTn>
                                        <p:tgtEl>
                                          <p:spTgt spid="26"/>
                                        </p:tgtEl>
                                        <p:attrNameLst>
                                          <p:attrName>style.visibility</p:attrName>
                                        </p:attrNameLst>
                                      </p:cBhvr>
                                      <p:to>
                                        <p:strVal val="hidden"/>
                                      </p:to>
                                    </p:set>
                                  </p:childTnLst>
                                </p:cTn>
                              </p:par>
                            </p:childTnLst>
                          </p:cTn>
                        </p:par>
                        <p:par>
                          <p:cTn id="102" fill="hold">
                            <p:stCondLst>
                              <p:cond delay="500"/>
                            </p:stCondLst>
                            <p:childTnLst>
                              <p:par>
                                <p:cTn id="103" presetID="10" presetClass="entr" presetSubtype="0" fill="hold" nodeType="afterEffect">
                                  <p:stCondLst>
                                    <p:cond delay="0"/>
                                  </p:stCondLst>
                                  <p:childTnLst>
                                    <p:set>
                                      <p:cBhvr>
                                        <p:cTn id="104" dur="1" fill="hold">
                                          <p:stCondLst>
                                            <p:cond delay="0"/>
                                          </p:stCondLst>
                                        </p:cTn>
                                        <p:tgtEl>
                                          <p:spTgt spid="8">
                                            <p:txEl>
                                              <p:pRg st="5" end="5"/>
                                            </p:txEl>
                                          </p:spTgt>
                                        </p:tgtEl>
                                        <p:attrNameLst>
                                          <p:attrName>style.visibility</p:attrName>
                                        </p:attrNameLst>
                                      </p:cBhvr>
                                      <p:to>
                                        <p:strVal val="visible"/>
                                      </p:to>
                                    </p:set>
                                    <p:animEffect transition="in" filter="fade">
                                      <p:cBhvr>
                                        <p:cTn id="105" dur="500"/>
                                        <p:tgtEl>
                                          <p:spTgt spid="8">
                                            <p:txEl>
                                              <p:pRg st="5" end="5"/>
                                            </p:txEl>
                                          </p:spTgt>
                                        </p:tgtEl>
                                      </p:cBhvr>
                                    </p:animEffect>
                                  </p:childTnLst>
                                </p:cTn>
                              </p:par>
                            </p:childTnLst>
                          </p:cTn>
                        </p:par>
                        <p:par>
                          <p:cTn id="106" fill="hold">
                            <p:stCondLst>
                              <p:cond delay="1000"/>
                            </p:stCondLst>
                            <p:childTnLst>
                              <p:par>
                                <p:cTn id="107" presetID="22" presetClass="entr" presetSubtype="1" fill="hold" nodeType="afterEffect">
                                  <p:stCondLst>
                                    <p:cond delay="0"/>
                                  </p:stCondLst>
                                  <p:childTnLst>
                                    <p:set>
                                      <p:cBhvr>
                                        <p:cTn id="108" dur="1" fill="hold">
                                          <p:stCondLst>
                                            <p:cond delay="0"/>
                                          </p:stCondLst>
                                        </p:cTn>
                                        <p:tgtEl>
                                          <p:spTgt spid="20"/>
                                        </p:tgtEl>
                                        <p:attrNameLst>
                                          <p:attrName>style.visibility</p:attrName>
                                        </p:attrNameLst>
                                      </p:cBhvr>
                                      <p:to>
                                        <p:strVal val="visible"/>
                                      </p:to>
                                    </p:set>
                                    <p:animEffect transition="in" filter="wipe(up)">
                                      <p:cBhvr>
                                        <p:cTn id="109" dur="500"/>
                                        <p:tgtEl>
                                          <p:spTgt spid="20"/>
                                        </p:tgtEl>
                                      </p:cBhvr>
                                    </p:animEffect>
                                  </p:childTnLst>
                                </p:cTn>
                              </p:par>
                            </p:childTnLst>
                          </p:cTn>
                        </p:par>
                        <p:par>
                          <p:cTn id="110" fill="hold">
                            <p:stCondLst>
                              <p:cond delay="1500"/>
                            </p:stCondLst>
                            <p:childTnLst>
                              <p:par>
                                <p:cTn id="111" presetID="22" presetClass="entr" presetSubtype="1" fill="hold" nodeType="afterEffect">
                                  <p:stCondLst>
                                    <p:cond delay="0"/>
                                  </p:stCondLst>
                                  <p:childTnLst>
                                    <p:set>
                                      <p:cBhvr>
                                        <p:cTn id="112" dur="1" fill="hold">
                                          <p:stCondLst>
                                            <p:cond delay="0"/>
                                          </p:stCondLst>
                                        </p:cTn>
                                        <p:tgtEl>
                                          <p:spTgt spid="17"/>
                                        </p:tgtEl>
                                        <p:attrNameLst>
                                          <p:attrName>style.visibility</p:attrName>
                                        </p:attrNameLst>
                                      </p:cBhvr>
                                      <p:to>
                                        <p:strVal val="visible"/>
                                      </p:to>
                                    </p:set>
                                    <p:animEffect transition="in" filter="wipe(up)">
                                      <p:cBhvr>
                                        <p:cTn id="113" dur="500"/>
                                        <p:tgtEl>
                                          <p:spTgt spid="17"/>
                                        </p:tgtEl>
                                      </p:cBhvr>
                                    </p:animEffect>
                                  </p:childTnLst>
                                </p:cTn>
                              </p:par>
                            </p:childTnLst>
                          </p:cTn>
                        </p:par>
                        <p:par>
                          <p:cTn id="114" fill="hold">
                            <p:stCondLst>
                              <p:cond delay="2000"/>
                            </p:stCondLst>
                            <p:childTnLst>
                              <p:par>
                                <p:cTn id="115" presetID="22" presetClass="entr" presetSubtype="1" fill="hold" nodeType="afterEffect">
                                  <p:stCondLst>
                                    <p:cond delay="0"/>
                                  </p:stCondLst>
                                  <p:childTnLst>
                                    <p:set>
                                      <p:cBhvr>
                                        <p:cTn id="116" dur="1" fill="hold">
                                          <p:stCondLst>
                                            <p:cond delay="0"/>
                                          </p:stCondLst>
                                        </p:cTn>
                                        <p:tgtEl>
                                          <p:spTgt spid="25"/>
                                        </p:tgtEl>
                                        <p:attrNameLst>
                                          <p:attrName>style.visibility</p:attrName>
                                        </p:attrNameLst>
                                      </p:cBhvr>
                                      <p:to>
                                        <p:strVal val="visible"/>
                                      </p:to>
                                    </p:set>
                                    <p:animEffect transition="in" filter="wipe(up)">
                                      <p:cBhvr>
                                        <p:cTn id="117" dur="500"/>
                                        <p:tgtEl>
                                          <p:spTgt spid="25"/>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xit" presetSubtype="4" fill="hold" nodeType="clickEffect">
                                  <p:stCondLst>
                                    <p:cond delay="0"/>
                                  </p:stCondLst>
                                  <p:childTnLst>
                                    <p:animEffect transition="out" filter="wipe(down)">
                                      <p:cBhvr>
                                        <p:cTn id="121" dur="500"/>
                                        <p:tgtEl>
                                          <p:spTgt spid="20"/>
                                        </p:tgtEl>
                                      </p:cBhvr>
                                    </p:animEffect>
                                    <p:set>
                                      <p:cBhvr>
                                        <p:cTn id="122" dur="1" fill="hold">
                                          <p:stCondLst>
                                            <p:cond delay="499"/>
                                          </p:stCondLst>
                                        </p:cTn>
                                        <p:tgtEl>
                                          <p:spTgt spid="20"/>
                                        </p:tgtEl>
                                        <p:attrNameLst>
                                          <p:attrName>style.visibility</p:attrName>
                                        </p:attrNameLst>
                                      </p:cBhvr>
                                      <p:to>
                                        <p:strVal val="hidden"/>
                                      </p:to>
                                    </p:set>
                                  </p:childTnLst>
                                </p:cTn>
                              </p:par>
                            </p:childTnLst>
                          </p:cTn>
                        </p:par>
                        <p:par>
                          <p:cTn id="123" fill="hold">
                            <p:stCondLst>
                              <p:cond delay="500"/>
                            </p:stCondLst>
                            <p:childTnLst>
                              <p:par>
                                <p:cTn id="124" presetID="22" presetClass="exit" presetSubtype="4" fill="hold" nodeType="afterEffect">
                                  <p:stCondLst>
                                    <p:cond delay="0"/>
                                  </p:stCondLst>
                                  <p:childTnLst>
                                    <p:animEffect transition="out" filter="wipe(down)">
                                      <p:cBhvr>
                                        <p:cTn id="125" dur="500"/>
                                        <p:tgtEl>
                                          <p:spTgt spid="17"/>
                                        </p:tgtEl>
                                      </p:cBhvr>
                                    </p:animEffect>
                                    <p:set>
                                      <p:cBhvr>
                                        <p:cTn id="126" dur="1" fill="hold">
                                          <p:stCondLst>
                                            <p:cond delay="499"/>
                                          </p:stCondLst>
                                        </p:cTn>
                                        <p:tgtEl>
                                          <p:spTgt spid="17"/>
                                        </p:tgtEl>
                                        <p:attrNameLst>
                                          <p:attrName>style.visibility</p:attrName>
                                        </p:attrNameLst>
                                      </p:cBhvr>
                                      <p:to>
                                        <p:strVal val="hidden"/>
                                      </p:to>
                                    </p:set>
                                  </p:childTnLst>
                                </p:cTn>
                              </p:par>
                              <p:par>
                                <p:cTn id="127" presetID="22" presetClass="exit" presetSubtype="4" fill="hold" nodeType="withEffect">
                                  <p:stCondLst>
                                    <p:cond delay="0"/>
                                  </p:stCondLst>
                                  <p:childTnLst>
                                    <p:animEffect transition="out" filter="wipe(down)">
                                      <p:cBhvr>
                                        <p:cTn id="128" dur="500"/>
                                        <p:tgtEl>
                                          <p:spTgt spid="25"/>
                                        </p:tgtEl>
                                      </p:cBhvr>
                                    </p:animEffect>
                                    <p:set>
                                      <p:cBhvr>
                                        <p:cTn id="129" dur="1" fill="hold">
                                          <p:stCondLst>
                                            <p:cond delay="499"/>
                                          </p:stCondLst>
                                        </p:cTn>
                                        <p:tgtEl>
                                          <p:spTgt spid="25"/>
                                        </p:tgtEl>
                                        <p:attrNameLst>
                                          <p:attrName>style.visibility</p:attrName>
                                        </p:attrNameLst>
                                      </p:cBhvr>
                                      <p:to>
                                        <p:strVal val="hidden"/>
                                      </p:to>
                                    </p:set>
                                  </p:childTnLst>
                                </p:cTn>
                              </p:par>
                              <p:par>
                                <p:cTn id="130" presetID="10" presetClass="entr" presetSubtype="0" fill="hold" nodeType="withEffect">
                                  <p:stCondLst>
                                    <p:cond delay="0"/>
                                  </p:stCondLst>
                                  <p:childTnLst>
                                    <p:set>
                                      <p:cBhvr>
                                        <p:cTn id="131" dur="1" fill="hold">
                                          <p:stCondLst>
                                            <p:cond delay="0"/>
                                          </p:stCondLst>
                                        </p:cTn>
                                        <p:tgtEl>
                                          <p:spTgt spid="8">
                                            <p:txEl>
                                              <p:pRg st="6" end="6"/>
                                            </p:txEl>
                                          </p:spTgt>
                                        </p:tgtEl>
                                        <p:attrNameLst>
                                          <p:attrName>style.visibility</p:attrName>
                                        </p:attrNameLst>
                                      </p:cBhvr>
                                      <p:to>
                                        <p:strVal val="visible"/>
                                      </p:to>
                                    </p:set>
                                    <p:animEffect transition="in" filter="fade">
                                      <p:cBhvr>
                                        <p:cTn id="132" dur="500"/>
                                        <p:tgtEl>
                                          <p:spTgt spid="8">
                                            <p:txEl>
                                              <p:pRg st="6" end="6"/>
                                            </p:txEl>
                                          </p:spTgt>
                                        </p:tgtEl>
                                      </p:cBhvr>
                                    </p:animEffect>
                                  </p:childTnLst>
                                </p:cTn>
                              </p:par>
                            </p:childTnLst>
                          </p:cTn>
                        </p:par>
                        <p:par>
                          <p:cTn id="133" fill="hold">
                            <p:stCondLst>
                              <p:cond delay="1000"/>
                            </p:stCondLst>
                            <p:childTnLst>
                              <p:par>
                                <p:cTn id="134" presetID="22" presetClass="entr" presetSubtype="1" fill="hold" nodeType="afterEffect">
                                  <p:stCondLst>
                                    <p:cond delay="0"/>
                                  </p:stCondLst>
                                  <p:childTnLst>
                                    <p:set>
                                      <p:cBhvr>
                                        <p:cTn id="135" dur="1" fill="hold">
                                          <p:stCondLst>
                                            <p:cond delay="0"/>
                                          </p:stCondLst>
                                        </p:cTn>
                                        <p:tgtEl>
                                          <p:spTgt spid="21"/>
                                        </p:tgtEl>
                                        <p:attrNameLst>
                                          <p:attrName>style.visibility</p:attrName>
                                        </p:attrNameLst>
                                      </p:cBhvr>
                                      <p:to>
                                        <p:strVal val="visible"/>
                                      </p:to>
                                    </p:set>
                                    <p:animEffect transition="in" filter="wipe(up)">
                                      <p:cBhvr>
                                        <p:cTn id="136" dur="500"/>
                                        <p:tgtEl>
                                          <p:spTgt spid="21"/>
                                        </p:tgtEl>
                                      </p:cBhvr>
                                    </p:animEffect>
                                  </p:childTnLst>
                                </p:cTn>
                              </p:par>
                            </p:childTnLst>
                          </p:cTn>
                        </p:par>
                      </p:childTnLst>
                    </p:cTn>
                  </p:par>
                  <p:par>
                    <p:cTn id="137" fill="hold">
                      <p:stCondLst>
                        <p:cond delay="indefinite"/>
                      </p:stCondLst>
                      <p:childTnLst>
                        <p:par>
                          <p:cTn id="138" fill="hold">
                            <p:stCondLst>
                              <p:cond delay="0"/>
                            </p:stCondLst>
                            <p:childTnLst>
                              <p:par>
                                <p:cTn id="139" presetID="22" presetClass="exit" presetSubtype="4" fill="hold" nodeType="clickEffect">
                                  <p:stCondLst>
                                    <p:cond delay="0"/>
                                  </p:stCondLst>
                                  <p:childTnLst>
                                    <p:animEffect transition="out" filter="wipe(down)">
                                      <p:cBhvr>
                                        <p:cTn id="140" dur="500"/>
                                        <p:tgtEl>
                                          <p:spTgt spid="21"/>
                                        </p:tgtEl>
                                      </p:cBhvr>
                                    </p:animEffect>
                                    <p:set>
                                      <p:cBhvr>
                                        <p:cTn id="141" dur="1" fill="hold">
                                          <p:stCondLst>
                                            <p:cond delay="499"/>
                                          </p:stCondLst>
                                        </p:cTn>
                                        <p:tgtEl>
                                          <p:spTgt spid="21"/>
                                        </p:tgtEl>
                                        <p:attrNameLst>
                                          <p:attrName>style.visibility</p:attrName>
                                        </p:attrNameLst>
                                      </p:cBhvr>
                                      <p:to>
                                        <p:strVal val="hidden"/>
                                      </p:to>
                                    </p:set>
                                  </p:childTnLst>
                                </p:cTn>
                              </p:par>
                              <p:par>
                                <p:cTn id="142" presetID="10" presetClass="entr" presetSubtype="0" fill="hold" nodeType="withEffect">
                                  <p:stCondLst>
                                    <p:cond delay="0"/>
                                  </p:stCondLst>
                                  <p:childTnLst>
                                    <p:set>
                                      <p:cBhvr>
                                        <p:cTn id="143" dur="1" fill="hold">
                                          <p:stCondLst>
                                            <p:cond delay="0"/>
                                          </p:stCondLst>
                                        </p:cTn>
                                        <p:tgtEl>
                                          <p:spTgt spid="8">
                                            <p:txEl>
                                              <p:pRg st="7" end="7"/>
                                            </p:txEl>
                                          </p:spTgt>
                                        </p:tgtEl>
                                        <p:attrNameLst>
                                          <p:attrName>style.visibility</p:attrName>
                                        </p:attrNameLst>
                                      </p:cBhvr>
                                      <p:to>
                                        <p:strVal val="visible"/>
                                      </p:to>
                                    </p:set>
                                    <p:animEffect transition="in" filter="fade">
                                      <p:cBhvr>
                                        <p:cTn id="144" dur="500"/>
                                        <p:tgtEl>
                                          <p:spTgt spid="8">
                                            <p:txEl>
                                              <p:pRg st="7" end="7"/>
                                            </p:txEl>
                                          </p:spTgt>
                                        </p:tgtEl>
                                      </p:cBhvr>
                                    </p:animEffect>
                                  </p:childTnLst>
                                </p:cTn>
                              </p:par>
                            </p:childTnLst>
                          </p:cTn>
                        </p:par>
                        <p:par>
                          <p:cTn id="145" fill="hold">
                            <p:stCondLst>
                              <p:cond delay="500"/>
                            </p:stCondLst>
                            <p:childTnLst>
                              <p:par>
                                <p:cTn id="146" presetID="22" presetClass="entr" presetSubtype="1" fill="hold" nodeType="afterEffect">
                                  <p:stCondLst>
                                    <p:cond delay="0"/>
                                  </p:stCondLst>
                                  <p:childTnLst>
                                    <p:set>
                                      <p:cBhvr>
                                        <p:cTn id="147" dur="1" fill="hold">
                                          <p:stCondLst>
                                            <p:cond delay="0"/>
                                          </p:stCondLst>
                                        </p:cTn>
                                        <p:tgtEl>
                                          <p:spTgt spid="22"/>
                                        </p:tgtEl>
                                        <p:attrNameLst>
                                          <p:attrName>style.visibility</p:attrName>
                                        </p:attrNameLst>
                                      </p:cBhvr>
                                      <p:to>
                                        <p:strVal val="visible"/>
                                      </p:to>
                                    </p:set>
                                    <p:animEffect transition="in" filter="wipe(up)">
                                      <p:cBhvr>
                                        <p:cTn id="148" dur="500"/>
                                        <p:tgtEl>
                                          <p:spTgt spid="22"/>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xit" presetSubtype="4" fill="hold" nodeType="clickEffect">
                                  <p:stCondLst>
                                    <p:cond delay="0"/>
                                  </p:stCondLst>
                                  <p:childTnLst>
                                    <p:animEffect transition="out" filter="wipe(down)">
                                      <p:cBhvr>
                                        <p:cTn id="152" dur="500"/>
                                        <p:tgtEl>
                                          <p:spTgt spid="22"/>
                                        </p:tgtEl>
                                      </p:cBhvr>
                                    </p:animEffect>
                                    <p:set>
                                      <p:cBhvr>
                                        <p:cTn id="153" dur="1" fill="hold">
                                          <p:stCondLst>
                                            <p:cond delay="499"/>
                                          </p:stCondLst>
                                        </p:cTn>
                                        <p:tgtEl>
                                          <p:spTgt spid="22"/>
                                        </p:tgtEl>
                                        <p:attrNameLst>
                                          <p:attrName>style.visibility</p:attrName>
                                        </p:attrNameLst>
                                      </p:cBhvr>
                                      <p:to>
                                        <p:strVal val="hidden"/>
                                      </p:to>
                                    </p:set>
                                  </p:childTnLst>
                                </p:cTn>
                              </p:par>
                              <p:par>
                                <p:cTn id="154" presetID="10" presetClass="entr" presetSubtype="0" fill="hold" nodeType="withEffect">
                                  <p:stCondLst>
                                    <p:cond delay="0"/>
                                  </p:stCondLst>
                                  <p:childTnLst>
                                    <p:set>
                                      <p:cBhvr>
                                        <p:cTn id="155" dur="1" fill="hold">
                                          <p:stCondLst>
                                            <p:cond delay="0"/>
                                          </p:stCondLst>
                                        </p:cTn>
                                        <p:tgtEl>
                                          <p:spTgt spid="8">
                                            <p:txEl>
                                              <p:pRg st="8" end="8"/>
                                            </p:txEl>
                                          </p:spTgt>
                                        </p:tgtEl>
                                        <p:attrNameLst>
                                          <p:attrName>style.visibility</p:attrName>
                                        </p:attrNameLst>
                                      </p:cBhvr>
                                      <p:to>
                                        <p:strVal val="visible"/>
                                      </p:to>
                                    </p:set>
                                    <p:animEffect transition="in" filter="fade">
                                      <p:cBhvr>
                                        <p:cTn id="156" dur="500"/>
                                        <p:tgtEl>
                                          <p:spTgt spid="8">
                                            <p:txEl>
                                              <p:pRg st="8" end="8"/>
                                            </p:txEl>
                                          </p:spTgt>
                                        </p:tgtEl>
                                      </p:cBhvr>
                                    </p:animEffect>
                                  </p:childTnLst>
                                </p:cTn>
                              </p:par>
                            </p:childTnLst>
                          </p:cTn>
                        </p:par>
                        <p:par>
                          <p:cTn id="157" fill="hold">
                            <p:stCondLst>
                              <p:cond delay="500"/>
                            </p:stCondLst>
                            <p:childTnLst>
                              <p:par>
                                <p:cTn id="158" presetID="22" presetClass="entr" presetSubtype="1" fill="hold" nodeType="afterEffect">
                                  <p:stCondLst>
                                    <p:cond delay="0"/>
                                  </p:stCondLst>
                                  <p:childTnLst>
                                    <p:set>
                                      <p:cBhvr>
                                        <p:cTn id="159" dur="1" fill="hold">
                                          <p:stCondLst>
                                            <p:cond delay="0"/>
                                          </p:stCondLst>
                                        </p:cTn>
                                        <p:tgtEl>
                                          <p:spTgt spid="23"/>
                                        </p:tgtEl>
                                        <p:attrNameLst>
                                          <p:attrName>style.visibility</p:attrName>
                                        </p:attrNameLst>
                                      </p:cBhvr>
                                      <p:to>
                                        <p:strVal val="visible"/>
                                      </p:to>
                                    </p:set>
                                    <p:animEffect transition="in" filter="wipe(up)">
                                      <p:cBhvr>
                                        <p:cTn id="16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TIMING" val="|5.4|4|2.3"/>
</p:tagLst>
</file>

<file path=ppt/tags/tag3.xml><?xml version="1.0" encoding="utf-8"?>
<p:tagLst xmlns:a="http://schemas.openxmlformats.org/drawingml/2006/main" xmlns:r="http://schemas.openxmlformats.org/officeDocument/2006/relationships" xmlns:p="http://schemas.openxmlformats.org/presentationml/2006/main">
  <p:tag name="TIMING" val="|11.2|18.6|31.2"/>
</p:tagLst>
</file>

<file path=ppt/tags/tag4.xml><?xml version="1.0" encoding="utf-8"?>
<p:tagLst xmlns:a="http://schemas.openxmlformats.org/drawingml/2006/main" xmlns:r="http://schemas.openxmlformats.org/officeDocument/2006/relationships" xmlns:p="http://schemas.openxmlformats.org/presentationml/2006/main">
  <p:tag name="TIMING" val="|31.3|5.4|30.7|21.8|21.9|14.3|14.1|25.2|15.9|26.2|21.8"/>
</p:tagLst>
</file>

<file path=ppt/theme/theme1.xml><?xml version="1.0" encoding="utf-8"?>
<a:theme xmlns:a="http://schemas.openxmlformats.org/drawingml/2006/main" name="Office Theme">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15488</TotalTime>
  <Words>296</Words>
  <Application>Microsoft Office PowerPoint</Application>
  <PresentationFormat>Widescreen</PresentationFormat>
  <Paragraphs>47</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Agency FB</vt:lpstr>
      <vt:lpstr>Arial</vt:lpstr>
      <vt:lpstr>Bookman Old Style</vt:lpstr>
      <vt:lpstr>Calibri</vt:lpstr>
      <vt:lpstr>Times New Roman</vt:lpstr>
      <vt:lpstr>Office Theme</vt:lpstr>
      <vt:lpstr>PowerPoint Presentation</vt:lpstr>
      <vt:lpstr>Focus on Three Tasks</vt:lpstr>
      <vt:lpstr>The Example Case Study</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Clear, Successful Business Correspondence</dc:title>
  <dc:creator>R. Craig Hogan</dc:creator>
  <cp:lastModifiedBy>Instructor</cp:lastModifiedBy>
  <cp:revision>765</cp:revision>
  <dcterms:created xsi:type="dcterms:W3CDTF">2009-05-28T22:35:42Z</dcterms:created>
  <dcterms:modified xsi:type="dcterms:W3CDTF">2016-05-10T17:33:34Z</dcterms:modified>
</cp:coreProperties>
</file>